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tags/tag10.xml" ContentType="application/vnd.openxmlformats-officedocument.presentationml.tags+xml"/>
  <Override PartName="/ppt/notesSlides/notesSlide10.xml" ContentType="application/vnd.openxmlformats-officedocument.presentationml.notesSlide+xml"/>
  <Override PartName="/ppt/tags/tag11.xml" ContentType="application/vnd.openxmlformats-officedocument.presentationml.tags+xml"/>
  <Override PartName="/ppt/notesSlides/notesSlide11.xml" ContentType="application/vnd.openxmlformats-officedocument.presentationml.notesSlide+xml"/>
  <Override PartName="/ppt/tags/tag12.xml" ContentType="application/vnd.openxmlformats-officedocument.presentationml.tags+xml"/>
  <Override PartName="/ppt/notesSlides/notesSlide12.xml" ContentType="application/vnd.openxmlformats-officedocument.presentationml.notesSlide+xml"/>
  <Override PartName="/ppt/tags/tag13.xml" ContentType="application/vnd.openxmlformats-officedocument.presentationml.tags+xml"/>
  <Override PartName="/ppt/notesSlides/notesSlide13.xml" ContentType="application/vnd.openxmlformats-officedocument.presentationml.notesSlide+xml"/>
  <Override PartName="/ppt/tags/tag14.xml" ContentType="application/vnd.openxmlformats-officedocument.presentationml.tags+xml"/>
  <Override PartName="/ppt/notesSlides/notesSlide14.xml" ContentType="application/vnd.openxmlformats-officedocument.presentationml.notesSlide+xml"/>
  <Override PartName="/ppt/tags/tag15.xml" ContentType="application/vnd.openxmlformats-officedocument.presentationml.tags+xml"/>
  <Override PartName="/ppt/notesSlides/notesSlide15.xml" ContentType="application/vnd.openxmlformats-officedocument.presentationml.notesSlide+xml"/>
  <Override PartName="/ppt/tags/tag16.xml" ContentType="application/vnd.openxmlformats-officedocument.presentationml.tags+xml"/>
  <Override PartName="/ppt/notesSlides/notesSlide16.xml" ContentType="application/vnd.openxmlformats-officedocument.presentationml.notesSlide+xml"/>
  <Override PartName="/ppt/tags/tag17.xml" ContentType="application/vnd.openxmlformats-officedocument.presentationml.tags+xml"/>
  <Override PartName="/ppt/notesSlides/notesSlide17.xml" ContentType="application/vnd.openxmlformats-officedocument.presentationml.notesSlide+xml"/>
  <Override PartName="/ppt/tags/tag18.xml" ContentType="application/vnd.openxmlformats-officedocument.presentationml.tags+xml"/>
  <Override PartName="/ppt/notesSlides/notesSlide18.xml" ContentType="application/vnd.openxmlformats-officedocument.presentationml.notesSlide+xml"/>
  <Override PartName="/ppt/tags/tag19.xml" ContentType="application/vnd.openxmlformats-officedocument.presentationml.tags+xml"/>
  <Override PartName="/ppt/notesSlides/notesSlide19.xml" ContentType="application/vnd.openxmlformats-officedocument.presentationml.notesSlide+xml"/>
  <Override PartName="/ppt/tags/tag20.xml" ContentType="application/vnd.openxmlformats-officedocument.presentationml.tags+xml"/>
  <Override PartName="/ppt/notesSlides/notesSlide20.xml" ContentType="application/vnd.openxmlformats-officedocument.presentationml.notesSlide+xml"/>
  <Override PartName="/ppt/tags/tag21.xml" ContentType="application/vnd.openxmlformats-officedocument.presentationml.tags+xml"/>
  <Override PartName="/ppt/notesSlides/notesSlide21.xml" ContentType="application/vnd.openxmlformats-officedocument.presentationml.notesSlide+xml"/>
  <Override PartName="/ppt/tags/tag22.xml" ContentType="application/vnd.openxmlformats-officedocument.presentationml.tags+xml"/>
  <Override PartName="/ppt/notesSlides/notesSlide22.xml" ContentType="application/vnd.openxmlformats-officedocument.presentationml.notesSlide+xml"/>
  <Override PartName="/ppt/tags/tag23.xml" ContentType="application/vnd.openxmlformats-officedocument.presentationml.tags+xml"/>
  <Override PartName="/ppt/notesSlides/notesSlide23.xml" ContentType="application/vnd.openxmlformats-officedocument.presentationml.notesSlide+xml"/>
  <Override PartName="/ppt/tags/tag24.xml" ContentType="application/vnd.openxmlformats-officedocument.presentationml.tags+xml"/>
  <Override PartName="/ppt/notesSlides/notesSlide24.xml" ContentType="application/vnd.openxmlformats-officedocument.presentationml.notesSlide+xml"/>
  <Override PartName="/ppt/tags/tag25.xml" ContentType="application/vnd.openxmlformats-officedocument.presentationml.tags+xml"/>
  <Override PartName="/ppt/notesSlides/notesSlide25.xml" ContentType="application/vnd.openxmlformats-officedocument.presentationml.notesSlide+xml"/>
  <Override PartName="/ppt/tags/tag26.xml" ContentType="application/vnd.openxmlformats-officedocument.presentationml.tags+xml"/>
  <Override PartName="/ppt/notesSlides/notesSlide26.xml" ContentType="application/vnd.openxmlformats-officedocument.presentationml.notesSlide+xml"/>
  <Override PartName="/ppt/tags/tag27.xml" ContentType="application/vnd.openxmlformats-officedocument.presentationml.tags+xml"/>
  <Override PartName="/ppt/notesSlides/notesSlide27.xml" ContentType="application/vnd.openxmlformats-officedocument.presentationml.notesSlide+xml"/>
  <Override PartName="/ppt/tags/tag28.xml" ContentType="application/vnd.openxmlformats-officedocument.presentationml.tags+xml"/>
  <Override PartName="/ppt/notesSlides/notesSlide28.xml" ContentType="application/vnd.openxmlformats-officedocument.presentationml.notesSlide+xml"/>
  <Override PartName="/ppt/tags/tag29.xml" ContentType="application/vnd.openxmlformats-officedocument.presentationml.tags+xml"/>
  <Override PartName="/ppt/notesSlides/notesSlide29.xml" ContentType="application/vnd.openxmlformats-officedocument.presentationml.notesSlide+xml"/>
  <Override PartName="/ppt/tags/tag30.xml" ContentType="application/vnd.openxmlformats-officedocument.presentationml.tags+xml"/>
  <Override PartName="/ppt/notesSlides/notesSlide30.xml" ContentType="application/vnd.openxmlformats-officedocument.presentationml.notesSlide+xml"/>
  <Override PartName="/ppt/tags/tag31.xml" ContentType="application/vnd.openxmlformats-officedocument.presentationml.tags+xml"/>
  <Override PartName="/ppt/notesSlides/notesSlide31.xml" ContentType="application/vnd.openxmlformats-officedocument.presentationml.notesSlide+xml"/>
  <Override PartName="/ppt/tags/tag32.xml" ContentType="application/vnd.openxmlformats-officedocument.presentationml.tags+xml"/>
  <Override PartName="/ppt/notesSlides/notesSlide32.xml" ContentType="application/vnd.openxmlformats-officedocument.presentationml.notesSlide+xml"/>
  <Override PartName="/ppt/tags/tag33.xml" ContentType="application/vnd.openxmlformats-officedocument.presentationml.tags+xml"/>
  <Override PartName="/ppt/notesSlides/notesSlide33.xml" ContentType="application/vnd.openxmlformats-officedocument.presentationml.notesSlide+xml"/>
  <Override PartName="/ppt/tags/tag34.xml" ContentType="application/vnd.openxmlformats-officedocument.presentationml.tags+xml"/>
  <Override PartName="/ppt/notesSlides/notesSlide34.xml" ContentType="application/vnd.openxmlformats-officedocument.presentationml.notesSlide+xml"/>
  <Override PartName="/ppt/tags/tag35.xml" ContentType="application/vnd.openxmlformats-officedocument.presentationml.tags+xml"/>
  <Override PartName="/ppt/notesSlides/notesSlide35.xml" ContentType="application/vnd.openxmlformats-officedocument.presentationml.notesSlide+xml"/>
  <Override PartName="/ppt/tags/tag36.xml" ContentType="application/vnd.openxmlformats-officedocument.presentationml.tags+xml"/>
  <Override PartName="/ppt/notesSlides/notesSlide36.xml" ContentType="application/vnd.openxmlformats-officedocument.presentationml.notesSlide+xml"/>
  <Override PartName="/ppt/tags/tag37.xml" ContentType="application/vnd.openxmlformats-officedocument.presentationml.tags+xml"/>
  <Override PartName="/ppt/notesSlides/notesSlide37.xml" ContentType="application/vnd.openxmlformats-officedocument.presentationml.notesSlide+xml"/>
  <Override PartName="/ppt/tags/tag38.xml" ContentType="application/vnd.openxmlformats-officedocument.presentationml.tags+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handoutMasterIdLst>
    <p:handoutMasterId r:id="rId41"/>
  </p:handoutMasterIdLst>
  <p:sldIdLst>
    <p:sldId id="258" r:id="rId2"/>
    <p:sldId id="259" r:id="rId3"/>
    <p:sldId id="260" r:id="rId4"/>
    <p:sldId id="277" r:id="rId5"/>
    <p:sldId id="261" r:id="rId6"/>
    <p:sldId id="278" r:id="rId7"/>
    <p:sldId id="263" r:id="rId8"/>
    <p:sldId id="264" r:id="rId9"/>
    <p:sldId id="265" r:id="rId10"/>
    <p:sldId id="270" r:id="rId11"/>
    <p:sldId id="271" r:id="rId12"/>
    <p:sldId id="269" r:id="rId13"/>
    <p:sldId id="266" r:id="rId14"/>
    <p:sldId id="272" r:id="rId15"/>
    <p:sldId id="273" r:id="rId16"/>
    <p:sldId id="275" r:id="rId17"/>
    <p:sldId id="276" r:id="rId18"/>
    <p:sldId id="274" r:id="rId19"/>
    <p:sldId id="267" r:id="rId20"/>
    <p:sldId id="279" r:id="rId21"/>
    <p:sldId id="294" r:id="rId22"/>
    <p:sldId id="295" r:id="rId23"/>
    <p:sldId id="296" r:id="rId24"/>
    <p:sldId id="287" r:id="rId25"/>
    <p:sldId id="285" r:id="rId26"/>
    <p:sldId id="280" r:id="rId27"/>
    <p:sldId id="284" r:id="rId28"/>
    <p:sldId id="282" r:id="rId29"/>
    <p:sldId id="291" r:id="rId30"/>
    <p:sldId id="290" r:id="rId31"/>
    <p:sldId id="283" r:id="rId32"/>
    <p:sldId id="292" r:id="rId33"/>
    <p:sldId id="286" r:id="rId34"/>
    <p:sldId id="288" r:id="rId35"/>
    <p:sldId id="289" r:id="rId36"/>
    <p:sldId id="299" r:id="rId37"/>
    <p:sldId id="297" r:id="rId38"/>
    <p:sldId id="298" r:id="rId39"/>
  </p:sldIdLst>
  <p:sldSz cx="9144000" cy="6858000" type="screen4x3"/>
  <p:notesSz cx="6805613" cy="9944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5C19"/>
    <a:srgbClr val="799006"/>
    <a:srgbClr val="5A045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1710" autoAdjust="0"/>
  </p:normalViewPr>
  <p:slideViewPr>
    <p:cSldViewPr>
      <p:cViewPr varScale="1">
        <p:scale>
          <a:sx n="48" d="100"/>
          <a:sy n="48" d="100"/>
        </p:scale>
        <p:origin x="1932" y="5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4450" y="0"/>
            <a:ext cx="2949575" cy="498475"/>
          </a:xfrm>
          <a:prstGeom prst="rect">
            <a:avLst/>
          </a:prstGeom>
        </p:spPr>
        <p:txBody>
          <a:bodyPr vert="horz" lIns="91440" tIns="45720" rIns="91440" bIns="45720" rtlCol="0"/>
          <a:lstStyle>
            <a:lvl1pPr algn="r">
              <a:defRPr sz="1200"/>
            </a:lvl1pPr>
          </a:lstStyle>
          <a:p>
            <a:fld id="{0702A351-F52F-4AE0-B1D1-19FB3BE8B3A6}" type="datetimeFigureOut">
              <a:rPr lang="en-GB" smtClean="0"/>
              <a:t>22/03/2017</a:t>
            </a:fld>
            <a:endParaRPr lang="en-GB"/>
          </a:p>
        </p:txBody>
      </p:sp>
      <p:sp>
        <p:nvSpPr>
          <p:cNvPr id="4" name="Footer Placeholder 3"/>
          <p:cNvSpPr>
            <a:spLocks noGrp="1"/>
          </p:cNvSpPr>
          <p:nvPr>
            <p:ph type="ftr" sz="quarter" idx="2"/>
          </p:nvPr>
        </p:nvSpPr>
        <p:spPr>
          <a:xfrm>
            <a:off x="0" y="9445625"/>
            <a:ext cx="2949575" cy="49847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4450" y="9445625"/>
            <a:ext cx="2949575" cy="498475"/>
          </a:xfrm>
          <a:prstGeom prst="rect">
            <a:avLst/>
          </a:prstGeom>
        </p:spPr>
        <p:txBody>
          <a:bodyPr vert="horz" lIns="91440" tIns="45720" rIns="91440" bIns="45720" rtlCol="0" anchor="b"/>
          <a:lstStyle>
            <a:lvl1pPr algn="r">
              <a:defRPr sz="1200"/>
            </a:lvl1pPr>
          </a:lstStyle>
          <a:p>
            <a:fld id="{E6A9FFD6-F923-452B-97A2-CDB5F8A3A0CF}" type="slidenum">
              <a:rPr lang="en-GB" smtClean="0"/>
              <a:t>‹#›</a:t>
            </a:fld>
            <a:endParaRPr lang="en-GB"/>
          </a:p>
        </p:txBody>
      </p:sp>
    </p:spTree>
    <p:extLst>
      <p:ext uri="{BB962C8B-B14F-4D97-AF65-F5344CB8AC3E}">
        <p14:creationId xmlns:p14="http://schemas.microsoft.com/office/powerpoint/2010/main" val="28972738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720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4939" y="0"/>
            <a:ext cx="2949099" cy="497205"/>
          </a:xfrm>
          <a:prstGeom prst="rect">
            <a:avLst/>
          </a:prstGeom>
        </p:spPr>
        <p:txBody>
          <a:bodyPr vert="horz" lIns="91440" tIns="45720" rIns="91440" bIns="45720" rtlCol="0"/>
          <a:lstStyle>
            <a:lvl1pPr algn="r">
              <a:defRPr sz="1200"/>
            </a:lvl1pPr>
          </a:lstStyle>
          <a:p>
            <a:fld id="{7816A30B-FF61-4A3B-BA29-22947D76542F}" type="datetimeFigureOut">
              <a:rPr lang="en-GB" smtClean="0"/>
              <a:t>22/03/2017</a:t>
            </a:fld>
            <a:endParaRPr lang="en-GB"/>
          </a:p>
        </p:txBody>
      </p:sp>
      <p:sp>
        <p:nvSpPr>
          <p:cNvPr id="4" name="Slide Image Placeholder 3"/>
          <p:cNvSpPr>
            <a:spLocks noGrp="1" noRot="1" noChangeAspect="1"/>
          </p:cNvSpPr>
          <p:nvPr>
            <p:ph type="sldImg" idx="2"/>
          </p:nvPr>
        </p:nvSpPr>
        <p:spPr>
          <a:xfrm>
            <a:off x="917575" y="746125"/>
            <a:ext cx="4972050" cy="3729038"/>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562" y="4723448"/>
            <a:ext cx="5444490" cy="447484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5169"/>
            <a:ext cx="2949099" cy="49720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4939" y="9445169"/>
            <a:ext cx="2949099" cy="497205"/>
          </a:xfrm>
          <a:prstGeom prst="rect">
            <a:avLst/>
          </a:prstGeom>
        </p:spPr>
        <p:txBody>
          <a:bodyPr vert="horz" lIns="91440" tIns="45720" rIns="91440" bIns="45720" rtlCol="0" anchor="b"/>
          <a:lstStyle>
            <a:lvl1pPr algn="r">
              <a:defRPr sz="1200"/>
            </a:lvl1pPr>
          </a:lstStyle>
          <a:p>
            <a:fld id="{F3E386E1-6CC7-4EA7-9152-B56DA868D069}" type="slidenum">
              <a:rPr lang="en-GB" smtClean="0"/>
              <a:t>‹#›</a:t>
            </a:fld>
            <a:endParaRPr lang="en-GB"/>
          </a:p>
        </p:txBody>
      </p:sp>
    </p:spTree>
    <p:extLst>
      <p:ext uri="{BB962C8B-B14F-4D97-AF65-F5344CB8AC3E}">
        <p14:creationId xmlns:p14="http://schemas.microsoft.com/office/powerpoint/2010/main" val="41483695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3E386E1-6CC7-4EA7-9152-B56DA868D069}" type="slidenum">
              <a:rPr lang="en-GB" smtClean="0"/>
              <a:t>1</a:t>
            </a:fld>
            <a:endParaRPr lang="en-GB"/>
          </a:p>
        </p:txBody>
      </p:sp>
    </p:spTree>
    <p:extLst>
      <p:ext uri="{BB962C8B-B14F-4D97-AF65-F5344CB8AC3E}">
        <p14:creationId xmlns:p14="http://schemas.microsoft.com/office/powerpoint/2010/main" val="121382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Students to have a think about where</a:t>
            </a:r>
            <a:r>
              <a:rPr lang="en-GB" baseline="0" dirty="0"/>
              <a:t> Harris could invest his $100. Give students two minutes to think about the options.</a:t>
            </a:r>
            <a:endParaRPr lang="en-GB" dirty="0"/>
          </a:p>
        </p:txBody>
      </p:sp>
      <p:sp>
        <p:nvSpPr>
          <p:cNvPr id="4" name="Slide Number Placeholder 3"/>
          <p:cNvSpPr>
            <a:spLocks noGrp="1"/>
          </p:cNvSpPr>
          <p:nvPr>
            <p:ph type="sldNum" sz="quarter" idx="10"/>
          </p:nvPr>
        </p:nvSpPr>
        <p:spPr/>
        <p:txBody>
          <a:bodyPr/>
          <a:lstStyle/>
          <a:p>
            <a:fld id="{479ED26B-E34B-4078-BDDF-9DA3675F8878}" type="slidenum">
              <a:rPr lang="en-GB" smtClean="0"/>
              <a:t>10</a:t>
            </a:fld>
            <a:endParaRPr lang="en-GB"/>
          </a:p>
        </p:txBody>
      </p:sp>
    </p:spTree>
    <p:extLst>
      <p:ext uri="{BB962C8B-B14F-4D97-AF65-F5344CB8AC3E}">
        <p14:creationId xmlns:p14="http://schemas.microsoft.com/office/powerpoint/2010/main" val="7061545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 would have to wait for 2 months before he has sufficient cash to buy a single share in Apple</a:t>
            </a:r>
          </a:p>
          <a:p>
            <a:r>
              <a:rPr lang="en-GB" dirty="0"/>
              <a:t>He would have to wait 6 months before he could buy a single share in Google – and that is assuming Apple’s and Google’s share prices stay at less than $200 and $600 respectively.</a:t>
            </a:r>
          </a:p>
          <a:p>
            <a:endParaRPr lang="en-GB" dirty="0"/>
          </a:p>
        </p:txBody>
      </p:sp>
      <p:sp>
        <p:nvSpPr>
          <p:cNvPr id="4" name="Slide Number Placeholder 3"/>
          <p:cNvSpPr>
            <a:spLocks noGrp="1"/>
          </p:cNvSpPr>
          <p:nvPr>
            <p:ph type="sldNum" sz="quarter" idx="10"/>
          </p:nvPr>
        </p:nvSpPr>
        <p:spPr/>
        <p:txBody>
          <a:bodyPr/>
          <a:lstStyle/>
          <a:p>
            <a:fld id="{479ED26B-E34B-4078-BDDF-9DA3675F8878}" type="slidenum">
              <a:rPr lang="en-GB" smtClean="0"/>
              <a:t>11</a:t>
            </a:fld>
            <a:endParaRPr lang="en-GB"/>
          </a:p>
        </p:txBody>
      </p:sp>
    </p:spTree>
    <p:extLst>
      <p:ext uri="{BB962C8B-B14F-4D97-AF65-F5344CB8AC3E}">
        <p14:creationId xmlns:p14="http://schemas.microsoft.com/office/powerpoint/2010/main" val="15678386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79ED26B-E34B-4078-BDDF-9DA3675F8878}" type="slidenum">
              <a:rPr lang="en-GB" smtClean="0"/>
              <a:t>12</a:t>
            </a:fld>
            <a:endParaRPr lang="en-GB"/>
          </a:p>
        </p:txBody>
      </p:sp>
    </p:spTree>
    <p:extLst>
      <p:ext uri="{BB962C8B-B14F-4D97-AF65-F5344CB8AC3E}">
        <p14:creationId xmlns:p14="http://schemas.microsoft.com/office/powerpoint/2010/main" val="17382889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79ED26B-E34B-4078-BDDF-9DA3675F8878}" type="slidenum">
              <a:rPr lang="en-GB" smtClean="0"/>
              <a:t>13</a:t>
            </a:fld>
            <a:endParaRPr lang="en-GB"/>
          </a:p>
        </p:txBody>
      </p:sp>
    </p:spTree>
    <p:extLst>
      <p:ext uri="{BB962C8B-B14F-4D97-AF65-F5344CB8AC3E}">
        <p14:creationId xmlns:p14="http://schemas.microsoft.com/office/powerpoint/2010/main" val="29252979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79ED26B-E34B-4078-BDDF-9DA3675F8878}" type="slidenum">
              <a:rPr lang="en-GB" smtClean="0"/>
              <a:t>14</a:t>
            </a:fld>
            <a:endParaRPr lang="en-GB"/>
          </a:p>
        </p:txBody>
      </p:sp>
    </p:spTree>
    <p:extLst>
      <p:ext uri="{BB962C8B-B14F-4D97-AF65-F5344CB8AC3E}">
        <p14:creationId xmlns:p14="http://schemas.microsoft.com/office/powerpoint/2010/main" val="31621380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79ED26B-E34B-4078-BDDF-9DA3675F8878}" type="slidenum">
              <a:rPr lang="en-GB" smtClean="0"/>
              <a:t>15</a:t>
            </a:fld>
            <a:endParaRPr lang="en-GB"/>
          </a:p>
        </p:txBody>
      </p:sp>
    </p:spTree>
    <p:extLst>
      <p:ext uri="{BB962C8B-B14F-4D97-AF65-F5344CB8AC3E}">
        <p14:creationId xmlns:p14="http://schemas.microsoft.com/office/powerpoint/2010/main" val="7177637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79ED26B-E34B-4078-BDDF-9DA3675F8878}" type="slidenum">
              <a:rPr lang="en-GB" smtClean="0"/>
              <a:t>16</a:t>
            </a:fld>
            <a:endParaRPr lang="en-GB"/>
          </a:p>
        </p:txBody>
      </p:sp>
    </p:spTree>
    <p:extLst>
      <p:ext uri="{BB962C8B-B14F-4D97-AF65-F5344CB8AC3E}">
        <p14:creationId xmlns:p14="http://schemas.microsoft.com/office/powerpoint/2010/main" val="31740086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79ED26B-E34B-4078-BDDF-9DA3675F8878}" type="slidenum">
              <a:rPr lang="en-GB" smtClean="0"/>
              <a:t>17</a:t>
            </a:fld>
            <a:endParaRPr lang="en-GB"/>
          </a:p>
        </p:txBody>
      </p:sp>
    </p:spTree>
    <p:extLst>
      <p:ext uri="{BB962C8B-B14F-4D97-AF65-F5344CB8AC3E}">
        <p14:creationId xmlns:p14="http://schemas.microsoft.com/office/powerpoint/2010/main" val="7184009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79ED26B-E34B-4078-BDDF-9DA3675F8878}" type="slidenum">
              <a:rPr lang="en-GB" smtClean="0"/>
              <a:t>18</a:t>
            </a:fld>
            <a:endParaRPr lang="en-GB"/>
          </a:p>
        </p:txBody>
      </p:sp>
    </p:spTree>
    <p:extLst>
      <p:ext uri="{BB962C8B-B14F-4D97-AF65-F5344CB8AC3E}">
        <p14:creationId xmlns:p14="http://schemas.microsoft.com/office/powerpoint/2010/main" val="37766886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79ED26B-E34B-4078-BDDF-9DA3675F8878}" type="slidenum">
              <a:rPr lang="en-GB" smtClean="0"/>
              <a:t>19</a:t>
            </a:fld>
            <a:endParaRPr lang="en-GB"/>
          </a:p>
        </p:txBody>
      </p:sp>
    </p:spTree>
    <p:extLst>
      <p:ext uri="{BB962C8B-B14F-4D97-AF65-F5344CB8AC3E}">
        <p14:creationId xmlns:p14="http://schemas.microsoft.com/office/powerpoint/2010/main" val="144864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79ED26B-E34B-4078-BDDF-9DA3675F8878}" type="slidenum">
              <a:rPr lang="en-GB" smtClean="0"/>
              <a:t>2</a:t>
            </a:fld>
            <a:endParaRPr lang="en-GB"/>
          </a:p>
        </p:txBody>
      </p:sp>
    </p:spTree>
    <p:extLst>
      <p:ext uri="{BB962C8B-B14F-4D97-AF65-F5344CB8AC3E}">
        <p14:creationId xmlns:p14="http://schemas.microsoft.com/office/powerpoint/2010/main" val="12323228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3E386E1-6CC7-4EA7-9152-B56DA868D069}" type="slidenum">
              <a:rPr lang="en-GB" smtClean="0"/>
              <a:t>20</a:t>
            </a:fld>
            <a:endParaRPr lang="en-GB"/>
          </a:p>
        </p:txBody>
      </p:sp>
    </p:spTree>
    <p:extLst>
      <p:ext uri="{BB962C8B-B14F-4D97-AF65-F5344CB8AC3E}">
        <p14:creationId xmlns:p14="http://schemas.microsoft.com/office/powerpoint/2010/main" val="41776212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3E386E1-6CC7-4EA7-9152-B56DA868D069}" type="slidenum">
              <a:rPr lang="en-GB" smtClean="0"/>
              <a:t>21</a:t>
            </a:fld>
            <a:endParaRPr lang="en-GB"/>
          </a:p>
        </p:txBody>
      </p:sp>
    </p:spTree>
    <p:extLst>
      <p:ext uri="{BB962C8B-B14F-4D97-AF65-F5344CB8AC3E}">
        <p14:creationId xmlns:p14="http://schemas.microsoft.com/office/powerpoint/2010/main" val="36140565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79ED26B-E34B-4078-BDDF-9DA3675F8878}" type="slidenum">
              <a:rPr lang="en-GB" smtClean="0"/>
              <a:t>22</a:t>
            </a:fld>
            <a:endParaRPr lang="en-GB"/>
          </a:p>
        </p:txBody>
      </p:sp>
    </p:spTree>
    <p:extLst>
      <p:ext uri="{BB962C8B-B14F-4D97-AF65-F5344CB8AC3E}">
        <p14:creationId xmlns:p14="http://schemas.microsoft.com/office/powerpoint/2010/main" val="2341526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79ED26B-E34B-4078-BDDF-9DA3675F8878}" type="slidenum">
              <a:rPr lang="en-GB" smtClean="0"/>
              <a:t>23</a:t>
            </a:fld>
            <a:endParaRPr lang="en-GB"/>
          </a:p>
        </p:txBody>
      </p:sp>
    </p:spTree>
    <p:extLst>
      <p:ext uri="{BB962C8B-B14F-4D97-AF65-F5344CB8AC3E}">
        <p14:creationId xmlns:p14="http://schemas.microsoft.com/office/powerpoint/2010/main" val="42759652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3E386E1-6CC7-4EA7-9152-B56DA868D069}" type="slidenum">
              <a:rPr lang="en-GB" smtClean="0"/>
              <a:t>24</a:t>
            </a:fld>
            <a:endParaRPr lang="en-GB"/>
          </a:p>
        </p:txBody>
      </p:sp>
    </p:spTree>
    <p:extLst>
      <p:ext uri="{BB962C8B-B14F-4D97-AF65-F5344CB8AC3E}">
        <p14:creationId xmlns:p14="http://schemas.microsoft.com/office/powerpoint/2010/main" val="35200026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http://www.tradingeconomics.com/country-list/retirement-age-men </a:t>
            </a:r>
          </a:p>
          <a:p>
            <a:endParaRPr lang="en-GB" dirty="0"/>
          </a:p>
        </p:txBody>
      </p:sp>
      <p:sp>
        <p:nvSpPr>
          <p:cNvPr id="4" name="Slide Number Placeholder 3"/>
          <p:cNvSpPr>
            <a:spLocks noGrp="1"/>
          </p:cNvSpPr>
          <p:nvPr>
            <p:ph type="sldNum" sz="quarter" idx="10"/>
          </p:nvPr>
        </p:nvSpPr>
        <p:spPr/>
        <p:txBody>
          <a:bodyPr/>
          <a:lstStyle/>
          <a:p>
            <a:fld id="{479ED26B-E34B-4078-BDDF-9DA3675F8878}" type="slidenum">
              <a:rPr lang="en-GB" smtClean="0"/>
              <a:t>25</a:t>
            </a:fld>
            <a:endParaRPr lang="en-GB"/>
          </a:p>
        </p:txBody>
      </p:sp>
    </p:spTree>
    <p:extLst>
      <p:ext uri="{BB962C8B-B14F-4D97-AF65-F5344CB8AC3E}">
        <p14:creationId xmlns:p14="http://schemas.microsoft.com/office/powerpoint/2010/main" val="40094054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http://www.tradingeconomics.com/country-list/retirement-age-men </a:t>
            </a:r>
          </a:p>
          <a:p>
            <a:r>
              <a:rPr lang="en-GB" dirty="0"/>
              <a:t>http://www.tradingeconomics.com/country-list/retirement-age-women </a:t>
            </a:r>
          </a:p>
        </p:txBody>
      </p:sp>
      <p:sp>
        <p:nvSpPr>
          <p:cNvPr id="4" name="Slide Number Placeholder 3"/>
          <p:cNvSpPr>
            <a:spLocks noGrp="1"/>
          </p:cNvSpPr>
          <p:nvPr>
            <p:ph type="sldNum" sz="quarter" idx="10"/>
          </p:nvPr>
        </p:nvSpPr>
        <p:spPr/>
        <p:txBody>
          <a:bodyPr/>
          <a:lstStyle/>
          <a:p>
            <a:fld id="{479ED26B-E34B-4078-BDDF-9DA3675F8878}" type="slidenum">
              <a:rPr lang="en-GB" smtClean="0"/>
              <a:t>26</a:t>
            </a:fld>
            <a:endParaRPr lang="en-GB"/>
          </a:p>
        </p:txBody>
      </p:sp>
    </p:spTree>
    <p:extLst>
      <p:ext uri="{BB962C8B-B14F-4D97-AF65-F5344CB8AC3E}">
        <p14:creationId xmlns:p14="http://schemas.microsoft.com/office/powerpoint/2010/main" val="17125000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79ED26B-E34B-4078-BDDF-9DA3675F8878}" type="slidenum">
              <a:rPr lang="en-GB" smtClean="0"/>
              <a:t>27</a:t>
            </a:fld>
            <a:endParaRPr lang="en-GB"/>
          </a:p>
        </p:txBody>
      </p:sp>
    </p:spTree>
    <p:extLst>
      <p:ext uri="{BB962C8B-B14F-4D97-AF65-F5344CB8AC3E}">
        <p14:creationId xmlns:p14="http://schemas.microsoft.com/office/powerpoint/2010/main" val="21844147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79ED26B-E34B-4078-BDDF-9DA3675F8878}" type="slidenum">
              <a:rPr lang="en-GB" smtClean="0"/>
              <a:t>28</a:t>
            </a:fld>
            <a:endParaRPr lang="en-GB"/>
          </a:p>
        </p:txBody>
      </p:sp>
    </p:spTree>
    <p:extLst>
      <p:ext uri="{BB962C8B-B14F-4D97-AF65-F5344CB8AC3E}">
        <p14:creationId xmlns:p14="http://schemas.microsoft.com/office/powerpoint/2010/main" val="19912477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79ED26B-E34B-4078-BDDF-9DA3675F8878}" type="slidenum">
              <a:rPr lang="en-GB" smtClean="0"/>
              <a:t>29</a:t>
            </a:fld>
            <a:endParaRPr lang="en-GB"/>
          </a:p>
        </p:txBody>
      </p:sp>
    </p:spTree>
    <p:extLst>
      <p:ext uri="{BB962C8B-B14F-4D97-AF65-F5344CB8AC3E}">
        <p14:creationId xmlns:p14="http://schemas.microsoft.com/office/powerpoint/2010/main" val="259097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79ED26B-E34B-4078-BDDF-9DA3675F8878}" type="slidenum">
              <a:rPr lang="en-GB" smtClean="0"/>
              <a:t>3</a:t>
            </a:fld>
            <a:endParaRPr lang="en-GB"/>
          </a:p>
        </p:txBody>
      </p:sp>
    </p:spTree>
    <p:extLst>
      <p:ext uri="{BB962C8B-B14F-4D97-AF65-F5344CB8AC3E}">
        <p14:creationId xmlns:p14="http://schemas.microsoft.com/office/powerpoint/2010/main" val="12323228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79ED26B-E34B-4078-BDDF-9DA3675F8878}" type="slidenum">
              <a:rPr lang="en-GB" smtClean="0"/>
              <a:t>30</a:t>
            </a:fld>
            <a:endParaRPr lang="en-GB"/>
          </a:p>
        </p:txBody>
      </p:sp>
    </p:spTree>
    <p:extLst>
      <p:ext uri="{BB962C8B-B14F-4D97-AF65-F5344CB8AC3E}">
        <p14:creationId xmlns:p14="http://schemas.microsoft.com/office/powerpoint/2010/main" val="14740456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79ED26B-E34B-4078-BDDF-9DA3675F8878}" type="slidenum">
              <a:rPr lang="en-GB" smtClean="0"/>
              <a:t>31</a:t>
            </a:fld>
            <a:endParaRPr lang="en-GB"/>
          </a:p>
        </p:txBody>
      </p:sp>
    </p:spTree>
    <p:extLst>
      <p:ext uri="{BB962C8B-B14F-4D97-AF65-F5344CB8AC3E}">
        <p14:creationId xmlns:p14="http://schemas.microsoft.com/office/powerpoint/2010/main" val="883348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https://www.nidirect.gov.uk/articles/state-pension-and-pension-credit-rate </a:t>
            </a:r>
          </a:p>
        </p:txBody>
      </p:sp>
      <p:sp>
        <p:nvSpPr>
          <p:cNvPr id="4" name="Slide Number Placeholder 3"/>
          <p:cNvSpPr>
            <a:spLocks noGrp="1"/>
          </p:cNvSpPr>
          <p:nvPr>
            <p:ph type="sldNum" sz="quarter" idx="10"/>
          </p:nvPr>
        </p:nvSpPr>
        <p:spPr/>
        <p:txBody>
          <a:bodyPr/>
          <a:lstStyle/>
          <a:p>
            <a:fld id="{479ED26B-E34B-4078-BDDF-9DA3675F8878}" type="slidenum">
              <a:rPr lang="en-GB" smtClean="0"/>
              <a:t>32</a:t>
            </a:fld>
            <a:endParaRPr lang="en-GB"/>
          </a:p>
        </p:txBody>
      </p:sp>
    </p:spTree>
    <p:extLst>
      <p:ext uri="{BB962C8B-B14F-4D97-AF65-F5344CB8AC3E}">
        <p14:creationId xmlns:p14="http://schemas.microsoft.com/office/powerpoint/2010/main" val="12504490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Further/additional articles</a:t>
            </a:r>
            <a:r>
              <a:rPr lang="en-GB" baseline="0" dirty="0"/>
              <a:t> that could be used to support this research into the UK State Pension are as follows:</a:t>
            </a:r>
          </a:p>
          <a:p>
            <a:endParaRPr lang="en-GB" dirty="0"/>
          </a:p>
          <a:p>
            <a:r>
              <a:rPr lang="en-GB" dirty="0"/>
              <a:t>http://www.bbc.co.uk/news/business-35668372 Article on “Budget 2016: What will the chancellor</a:t>
            </a:r>
            <a:r>
              <a:rPr lang="en-GB" baseline="0" dirty="0"/>
              <a:t> do to pensions?”</a:t>
            </a:r>
            <a:endParaRPr lang="en-GB" dirty="0"/>
          </a:p>
          <a:p>
            <a:r>
              <a:rPr lang="en-GB" dirty="0"/>
              <a:t>http://www.bbc.co.uk/news/business-35928308 Article</a:t>
            </a:r>
            <a:r>
              <a:rPr lang="en-GB" baseline="0" dirty="0"/>
              <a:t> on “Winners and Losers under the new state pension”</a:t>
            </a:r>
          </a:p>
          <a:p>
            <a:r>
              <a:rPr lang="en-GB" dirty="0"/>
              <a:t>http://www.bbc.co.uk/news/business-34474028 Article on “Should</a:t>
            </a:r>
            <a:r>
              <a:rPr lang="en-GB" baseline="0" dirty="0"/>
              <a:t> I top up my state pension?”</a:t>
            </a:r>
            <a:endParaRPr lang="en-GB" dirty="0"/>
          </a:p>
          <a:p>
            <a:r>
              <a:rPr lang="en-GB" dirty="0"/>
              <a:t>http://www.thisismoney.co.uk/money/pensions/article-1679780/New-state-pension-age-retire.html Article</a:t>
            </a:r>
            <a:r>
              <a:rPr lang="en-GB" baseline="0" dirty="0"/>
              <a:t> on “UK State Pension Age” 08.09.2015</a:t>
            </a:r>
            <a:endParaRPr lang="en-GB" dirty="0"/>
          </a:p>
        </p:txBody>
      </p:sp>
      <p:sp>
        <p:nvSpPr>
          <p:cNvPr id="4" name="Slide Number Placeholder 3"/>
          <p:cNvSpPr>
            <a:spLocks noGrp="1"/>
          </p:cNvSpPr>
          <p:nvPr>
            <p:ph type="sldNum" sz="quarter" idx="10"/>
          </p:nvPr>
        </p:nvSpPr>
        <p:spPr/>
        <p:txBody>
          <a:bodyPr/>
          <a:lstStyle/>
          <a:p>
            <a:fld id="{479ED26B-E34B-4078-BDDF-9DA3675F8878}" type="slidenum">
              <a:rPr lang="en-GB" smtClean="0"/>
              <a:t>33</a:t>
            </a:fld>
            <a:endParaRPr lang="en-GB"/>
          </a:p>
        </p:txBody>
      </p:sp>
    </p:spTree>
    <p:extLst>
      <p:ext uri="{BB962C8B-B14F-4D97-AF65-F5344CB8AC3E}">
        <p14:creationId xmlns:p14="http://schemas.microsoft.com/office/powerpoint/2010/main" val="261552115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http://www.thisismoney.co.uk/money/pensions/article-1679780/New-state-pension-age-retire.html Article</a:t>
            </a:r>
            <a:r>
              <a:rPr lang="en-GB" baseline="0" dirty="0"/>
              <a:t> on UK State Pension Age 08.09.2015</a:t>
            </a:r>
            <a:endParaRPr lang="en-GB" dirty="0"/>
          </a:p>
        </p:txBody>
      </p:sp>
      <p:sp>
        <p:nvSpPr>
          <p:cNvPr id="4" name="Slide Number Placeholder 3"/>
          <p:cNvSpPr>
            <a:spLocks noGrp="1"/>
          </p:cNvSpPr>
          <p:nvPr>
            <p:ph type="sldNum" sz="quarter" idx="10"/>
          </p:nvPr>
        </p:nvSpPr>
        <p:spPr/>
        <p:txBody>
          <a:bodyPr/>
          <a:lstStyle/>
          <a:p>
            <a:fld id="{479ED26B-E34B-4078-BDDF-9DA3675F8878}" type="slidenum">
              <a:rPr lang="en-GB" smtClean="0"/>
              <a:t>34</a:t>
            </a:fld>
            <a:endParaRPr lang="en-GB"/>
          </a:p>
        </p:txBody>
      </p:sp>
    </p:spTree>
    <p:extLst>
      <p:ext uri="{BB962C8B-B14F-4D97-AF65-F5344CB8AC3E}">
        <p14:creationId xmlns:p14="http://schemas.microsoft.com/office/powerpoint/2010/main" val="393620626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http://www.thisismoney.co.uk/money/pensions/article-1679780/New-state-pension-age-retire.html Article</a:t>
            </a:r>
            <a:r>
              <a:rPr lang="en-GB" baseline="0" dirty="0"/>
              <a:t> on UK State Pension Age 08.09.2015</a:t>
            </a:r>
            <a:endParaRPr lang="en-GB" dirty="0"/>
          </a:p>
        </p:txBody>
      </p:sp>
      <p:sp>
        <p:nvSpPr>
          <p:cNvPr id="4" name="Slide Number Placeholder 3"/>
          <p:cNvSpPr>
            <a:spLocks noGrp="1"/>
          </p:cNvSpPr>
          <p:nvPr>
            <p:ph type="sldNum" sz="quarter" idx="10"/>
          </p:nvPr>
        </p:nvSpPr>
        <p:spPr/>
        <p:txBody>
          <a:bodyPr/>
          <a:lstStyle/>
          <a:p>
            <a:fld id="{479ED26B-E34B-4078-BDDF-9DA3675F8878}" type="slidenum">
              <a:rPr lang="en-GB" smtClean="0"/>
              <a:t>35</a:t>
            </a:fld>
            <a:endParaRPr lang="en-GB"/>
          </a:p>
        </p:txBody>
      </p:sp>
    </p:spTree>
    <p:extLst>
      <p:ext uri="{BB962C8B-B14F-4D97-AF65-F5344CB8AC3E}">
        <p14:creationId xmlns:p14="http://schemas.microsoft.com/office/powerpoint/2010/main" val="30213475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3E386E1-6CC7-4EA7-9152-B56DA868D069}" type="slidenum">
              <a:rPr lang="en-GB" smtClean="0"/>
              <a:t>36</a:t>
            </a:fld>
            <a:endParaRPr lang="en-GB"/>
          </a:p>
        </p:txBody>
      </p:sp>
    </p:spTree>
    <p:extLst>
      <p:ext uri="{BB962C8B-B14F-4D97-AF65-F5344CB8AC3E}">
        <p14:creationId xmlns:p14="http://schemas.microsoft.com/office/powerpoint/2010/main" val="359271245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79ED26B-E34B-4078-BDDF-9DA3675F8878}" type="slidenum">
              <a:rPr lang="en-GB" smtClean="0"/>
              <a:t>37</a:t>
            </a:fld>
            <a:endParaRPr lang="en-GB"/>
          </a:p>
        </p:txBody>
      </p:sp>
    </p:spTree>
    <p:extLst>
      <p:ext uri="{BB962C8B-B14F-4D97-AF65-F5344CB8AC3E}">
        <p14:creationId xmlns:p14="http://schemas.microsoft.com/office/powerpoint/2010/main" val="321337906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79ED26B-E34B-4078-BDDF-9DA3675F8878}" type="slidenum">
              <a:rPr lang="en-GB" smtClean="0"/>
              <a:t>38</a:t>
            </a:fld>
            <a:endParaRPr lang="en-GB"/>
          </a:p>
        </p:txBody>
      </p:sp>
    </p:spTree>
    <p:extLst>
      <p:ext uri="{BB962C8B-B14F-4D97-AF65-F5344CB8AC3E}">
        <p14:creationId xmlns:p14="http://schemas.microsoft.com/office/powerpoint/2010/main" val="25249470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79ED26B-E34B-4078-BDDF-9DA3675F8878}" type="slidenum">
              <a:rPr lang="en-GB" smtClean="0"/>
              <a:t>4</a:t>
            </a:fld>
            <a:endParaRPr lang="en-GB"/>
          </a:p>
        </p:txBody>
      </p:sp>
    </p:spTree>
    <p:extLst>
      <p:ext uri="{BB962C8B-B14F-4D97-AF65-F5344CB8AC3E}">
        <p14:creationId xmlns:p14="http://schemas.microsoft.com/office/powerpoint/2010/main" val="23878394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79ED26B-E34B-4078-BDDF-9DA3675F8878}" type="slidenum">
              <a:rPr lang="en-GB" smtClean="0"/>
              <a:t>5</a:t>
            </a:fld>
            <a:endParaRPr lang="en-GB"/>
          </a:p>
        </p:txBody>
      </p:sp>
    </p:spTree>
    <p:extLst>
      <p:ext uri="{BB962C8B-B14F-4D97-AF65-F5344CB8AC3E}">
        <p14:creationId xmlns:p14="http://schemas.microsoft.com/office/powerpoint/2010/main" val="12323228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3E386E1-6CC7-4EA7-9152-B56DA868D069}" type="slidenum">
              <a:rPr lang="en-GB" smtClean="0"/>
              <a:t>6</a:t>
            </a:fld>
            <a:endParaRPr lang="en-GB"/>
          </a:p>
        </p:txBody>
      </p:sp>
    </p:spTree>
    <p:extLst>
      <p:ext uri="{BB962C8B-B14F-4D97-AF65-F5344CB8AC3E}">
        <p14:creationId xmlns:p14="http://schemas.microsoft.com/office/powerpoint/2010/main" val="20606657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79ED26B-E34B-4078-BDDF-9DA3675F8878}" type="slidenum">
              <a:rPr lang="en-GB" smtClean="0"/>
              <a:t>7</a:t>
            </a:fld>
            <a:endParaRPr lang="en-GB"/>
          </a:p>
        </p:txBody>
      </p:sp>
    </p:spTree>
    <p:extLst>
      <p:ext uri="{BB962C8B-B14F-4D97-AF65-F5344CB8AC3E}">
        <p14:creationId xmlns:p14="http://schemas.microsoft.com/office/powerpoint/2010/main" val="29344270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79ED26B-E34B-4078-BDDF-9DA3675F8878}" type="slidenum">
              <a:rPr lang="en-GB" smtClean="0"/>
              <a:t>8</a:t>
            </a:fld>
            <a:endParaRPr lang="en-GB"/>
          </a:p>
        </p:txBody>
      </p:sp>
    </p:spTree>
    <p:extLst>
      <p:ext uri="{BB962C8B-B14F-4D97-AF65-F5344CB8AC3E}">
        <p14:creationId xmlns:p14="http://schemas.microsoft.com/office/powerpoint/2010/main" val="17812867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79ED26B-E34B-4078-BDDF-9DA3675F8878}" type="slidenum">
              <a:rPr lang="en-GB" smtClean="0"/>
              <a:t>9</a:t>
            </a:fld>
            <a:endParaRPr lang="en-GB"/>
          </a:p>
        </p:txBody>
      </p:sp>
    </p:spTree>
    <p:extLst>
      <p:ext uri="{BB962C8B-B14F-4D97-AF65-F5344CB8AC3E}">
        <p14:creationId xmlns:p14="http://schemas.microsoft.com/office/powerpoint/2010/main" val="6927406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4547F93-FE0B-48BB-B66E-D027871AAFB4}" type="datetimeFigureOut">
              <a:rPr lang="en-GB" smtClean="0"/>
              <a:t>22/03/2017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5D375C6-B5A4-4FED-825A-48E7C84D80E6}" type="slidenum">
              <a:rPr lang="en-GB" smtClean="0"/>
              <a:t>‹#›</a:t>
            </a:fld>
            <a:endParaRPr lang="en-GB"/>
          </a:p>
        </p:txBody>
      </p:sp>
    </p:spTree>
    <p:extLst>
      <p:ext uri="{BB962C8B-B14F-4D97-AF65-F5344CB8AC3E}">
        <p14:creationId xmlns:p14="http://schemas.microsoft.com/office/powerpoint/2010/main" val="24255647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4547F93-FE0B-48BB-B66E-D027871AAFB4}" type="datetimeFigureOut">
              <a:rPr lang="en-GB" smtClean="0"/>
              <a:t>22/03/2017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5D375C6-B5A4-4FED-825A-48E7C84D80E6}" type="slidenum">
              <a:rPr lang="en-GB" smtClean="0"/>
              <a:t>‹#›</a:t>
            </a:fld>
            <a:endParaRPr lang="en-GB"/>
          </a:p>
        </p:txBody>
      </p:sp>
    </p:spTree>
    <p:extLst>
      <p:ext uri="{BB962C8B-B14F-4D97-AF65-F5344CB8AC3E}">
        <p14:creationId xmlns:p14="http://schemas.microsoft.com/office/powerpoint/2010/main" val="13326263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4547F93-FE0B-48BB-B66E-D027871AAFB4}" type="datetimeFigureOut">
              <a:rPr lang="en-GB" smtClean="0"/>
              <a:t>22/03/2017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5D375C6-B5A4-4FED-825A-48E7C84D80E6}" type="slidenum">
              <a:rPr lang="en-GB" smtClean="0"/>
              <a:t>‹#›</a:t>
            </a:fld>
            <a:endParaRPr lang="en-GB"/>
          </a:p>
        </p:txBody>
      </p:sp>
    </p:spTree>
    <p:extLst>
      <p:ext uri="{BB962C8B-B14F-4D97-AF65-F5344CB8AC3E}">
        <p14:creationId xmlns:p14="http://schemas.microsoft.com/office/powerpoint/2010/main" val="30019149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4547F93-FE0B-48BB-B66E-D027871AAFB4}" type="datetimeFigureOut">
              <a:rPr lang="en-GB" smtClean="0"/>
              <a:t>22/03/2017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5D375C6-B5A4-4FED-825A-48E7C84D80E6}" type="slidenum">
              <a:rPr lang="en-GB" smtClean="0"/>
              <a:t>‹#›</a:t>
            </a:fld>
            <a:endParaRPr lang="en-GB"/>
          </a:p>
        </p:txBody>
      </p:sp>
    </p:spTree>
    <p:extLst>
      <p:ext uri="{BB962C8B-B14F-4D97-AF65-F5344CB8AC3E}">
        <p14:creationId xmlns:p14="http://schemas.microsoft.com/office/powerpoint/2010/main" val="13781543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4547F93-FE0B-48BB-B66E-D027871AAFB4}" type="datetimeFigureOut">
              <a:rPr lang="en-GB" smtClean="0"/>
              <a:t>22/03/2017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5D375C6-B5A4-4FED-825A-48E7C84D80E6}" type="slidenum">
              <a:rPr lang="en-GB" smtClean="0"/>
              <a:t>‹#›</a:t>
            </a:fld>
            <a:endParaRPr lang="en-GB"/>
          </a:p>
        </p:txBody>
      </p:sp>
    </p:spTree>
    <p:extLst>
      <p:ext uri="{BB962C8B-B14F-4D97-AF65-F5344CB8AC3E}">
        <p14:creationId xmlns:p14="http://schemas.microsoft.com/office/powerpoint/2010/main" val="32155801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4547F93-FE0B-48BB-B66E-D027871AAFB4}" type="datetimeFigureOut">
              <a:rPr lang="en-GB" smtClean="0"/>
              <a:t>22/03/2017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5D375C6-B5A4-4FED-825A-48E7C84D80E6}" type="slidenum">
              <a:rPr lang="en-GB" smtClean="0"/>
              <a:t>‹#›</a:t>
            </a:fld>
            <a:endParaRPr lang="en-GB"/>
          </a:p>
        </p:txBody>
      </p:sp>
    </p:spTree>
    <p:extLst>
      <p:ext uri="{BB962C8B-B14F-4D97-AF65-F5344CB8AC3E}">
        <p14:creationId xmlns:p14="http://schemas.microsoft.com/office/powerpoint/2010/main" val="15856737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4547F93-FE0B-48BB-B66E-D027871AAFB4}" type="datetimeFigureOut">
              <a:rPr lang="en-GB" smtClean="0"/>
              <a:t>22/03/2017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5D375C6-B5A4-4FED-825A-48E7C84D80E6}" type="slidenum">
              <a:rPr lang="en-GB" smtClean="0"/>
              <a:t>‹#›</a:t>
            </a:fld>
            <a:endParaRPr lang="en-GB"/>
          </a:p>
        </p:txBody>
      </p:sp>
    </p:spTree>
    <p:extLst>
      <p:ext uri="{BB962C8B-B14F-4D97-AF65-F5344CB8AC3E}">
        <p14:creationId xmlns:p14="http://schemas.microsoft.com/office/powerpoint/2010/main" val="9797973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4547F93-FE0B-48BB-B66E-D027871AAFB4}" type="datetimeFigureOut">
              <a:rPr lang="en-GB" smtClean="0"/>
              <a:t>22/03/2017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5D375C6-B5A4-4FED-825A-48E7C84D80E6}" type="slidenum">
              <a:rPr lang="en-GB" smtClean="0"/>
              <a:t>‹#›</a:t>
            </a:fld>
            <a:endParaRPr lang="en-GB"/>
          </a:p>
        </p:txBody>
      </p:sp>
    </p:spTree>
    <p:extLst>
      <p:ext uri="{BB962C8B-B14F-4D97-AF65-F5344CB8AC3E}">
        <p14:creationId xmlns:p14="http://schemas.microsoft.com/office/powerpoint/2010/main" val="26514115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547F93-FE0B-48BB-B66E-D027871AAFB4}" type="datetimeFigureOut">
              <a:rPr lang="en-GB" smtClean="0"/>
              <a:t>22/03/2017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5D375C6-B5A4-4FED-825A-48E7C84D80E6}" type="slidenum">
              <a:rPr lang="en-GB" smtClean="0"/>
              <a:t>‹#›</a:t>
            </a:fld>
            <a:endParaRPr lang="en-GB"/>
          </a:p>
        </p:txBody>
      </p:sp>
    </p:spTree>
    <p:extLst>
      <p:ext uri="{BB962C8B-B14F-4D97-AF65-F5344CB8AC3E}">
        <p14:creationId xmlns:p14="http://schemas.microsoft.com/office/powerpoint/2010/main" val="29594769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4547F93-FE0B-48BB-B66E-D027871AAFB4}" type="datetimeFigureOut">
              <a:rPr lang="en-GB" smtClean="0"/>
              <a:t>22/03/2017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5D375C6-B5A4-4FED-825A-48E7C84D80E6}" type="slidenum">
              <a:rPr lang="en-GB" smtClean="0"/>
              <a:t>‹#›</a:t>
            </a:fld>
            <a:endParaRPr lang="en-GB"/>
          </a:p>
        </p:txBody>
      </p:sp>
    </p:spTree>
    <p:extLst>
      <p:ext uri="{BB962C8B-B14F-4D97-AF65-F5344CB8AC3E}">
        <p14:creationId xmlns:p14="http://schemas.microsoft.com/office/powerpoint/2010/main" val="3240141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4547F93-FE0B-48BB-B66E-D027871AAFB4}" type="datetimeFigureOut">
              <a:rPr lang="en-GB" smtClean="0"/>
              <a:t>22/03/2017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5D375C6-B5A4-4FED-825A-48E7C84D80E6}" type="slidenum">
              <a:rPr lang="en-GB" smtClean="0"/>
              <a:t>‹#›</a:t>
            </a:fld>
            <a:endParaRPr lang="en-GB"/>
          </a:p>
        </p:txBody>
      </p:sp>
    </p:spTree>
    <p:extLst>
      <p:ext uri="{BB962C8B-B14F-4D97-AF65-F5344CB8AC3E}">
        <p14:creationId xmlns:p14="http://schemas.microsoft.com/office/powerpoint/2010/main" val="14244351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547F93-FE0B-48BB-B66E-D027871AAFB4}" type="datetimeFigureOut">
              <a:rPr lang="en-GB" smtClean="0"/>
              <a:t>22/03/2017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D375C6-B5A4-4FED-825A-48E7C84D80E6}" type="slidenum">
              <a:rPr lang="en-GB" smtClean="0"/>
              <a:t>‹#›</a:t>
            </a:fld>
            <a:endParaRPr lang="en-GB"/>
          </a:p>
        </p:txBody>
      </p:sp>
    </p:spTree>
    <p:extLst>
      <p:ext uri="{BB962C8B-B14F-4D97-AF65-F5344CB8AC3E}">
        <p14:creationId xmlns:p14="http://schemas.microsoft.com/office/powerpoint/2010/main" val="31804956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8" Type="http://schemas.microsoft.com/office/2007/relationships/hdphoto" Target="../media/hdphoto2.wdp"/><Relationship Id="rId13" Type="http://schemas.microsoft.com/office/2007/relationships/hdphoto" Target="../media/hdphoto4.wdp"/><Relationship Id="rId3" Type="http://schemas.openxmlformats.org/officeDocument/2006/relationships/notesSlide" Target="../notesSlides/notesSlide10.xml"/><Relationship Id="rId7" Type="http://schemas.openxmlformats.org/officeDocument/2006/relationships/image" Target="../media/image11.png"/><Relationship Id="rId12"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image" Target="../media/image3.png"/><Relationship Id="rId11" Type="http://schemas.openxmlformats.org/officeDocument/2006/relationships/image" Target="../media/image13.png"/><Relationship Id="rId5" Type="http://schemas.openxmlformats.org/officeDocument/2006/relationships/image" Target="../media/image2.jpeg"/><Relationship Id="rId10" Type="http://schemas.microsoft.com/office/2007/relationships/hdphoto" Target="../media/hdphoto3.wdp"/><Relationship Id="rId4" Type="http://schemas.openxmlformats.org/officeDocument/2006/relationships/image" Target="../media/image1.jpeg"/><Relationship Id="rId9"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jpeg"/></Relationships>
</file>

<file path=ppt/slides/_rels/slide1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notesSlide" Target="../notesSlides/notesSlide12.xml"/><Relationship Id="rId7"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jpeg"/></Relationships>
</file>

<file path=ppt/slides/_rels/slide1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notesSlide" Target="../notesSlides/notesSlide13.xml"/><Relationship Id="rId7"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ags" Target="../tags/tag13.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jpeg"/></Relationships>
</file>

<file path=ppt/slides/_rels/slide1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notesSlide" Target="../notesSlides/notesSlide14.xml"/><Relationship Id="rId7"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tags" Target="../tags/tag14.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jpeg"/><Relationship Id="rId9" Type="http://schemas.microsoft.com/office/2007/relationships/hdphoto" Target="../media/hdphoto1.wdp"/></Relationships>
</file>

<file path=ppt/slides/_rels/slide1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notesSlide" Target="../notesSlides/notesSlide15.xml"/><Relationship Id="rId7"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tags" Target="../tags/tag15.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tags" Target="../tags/tag16.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tags" Target="../tags/tag17.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jpeg"/></Relationships>
</file>

<file path=ppt/slides/_rels/slide1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notesSlide" Target="../notesSlides/notesSlide18.xml"/><Relationship Id="rId7"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tags" Target="../tags/tag18.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jpeg"/><Relationship Id="rId9" Type="http://schemas.microsoft.com/office/2007/relationships/hdphoto" Target="../media/hdphoto5.wdp"/></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19.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image" Target="../media/image20.jpeg"/><Relationship Id="rId2" Type="http://schemas.openxmlformats.org/officeDocument/2006/relationships/slideLayout" Target="../slideLayouts/slideLayout2.xml"/><Relationship Id="rId1" Type="http://schemas.openxmlformats.org/officeDocument/2006/relationships/tags" Target="../tags/tag20.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3.xml"/><Relationship Id="rId1" Type="http://schemas.openxmlformats.org/officeDocument/2006/relationships/tags" Target="../tags/tag21.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2.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23.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3.xml"/><Relationship Id="rId1" Type="http://schemas.openxmlformats.org/officeDocument/2006/relationships/tags" Target="../tags/tag24.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25.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jpe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26.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jpe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27.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jpeg"/></Relationships>
</file>

<file path=ppt/slides/_rels/slide2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notesSlide" Target="../notesSlides/notesSlide28.xml"/><Relationship Id="rId7"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tags" Target="../tags/tag28.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jpeg"/><Relationship Id="rId9" Type="http://schemas.openxmlformats.org/officeDocument/2006/relationships/image" Target="../media/image23.png"/></Relationships>
</file>

<file path=ppt/slides/_rels/slide2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notesSlide" Target="../notesSlides/notesSlide29.xml"/><Relationship Id="rId7"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tags" Target="../tags/tag29.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notesSlide" Target="../notesSlides/notesSlide3.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jpe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7"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tags" Target="../tags/tag30.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jpeg"/></Relationships>
</file>

<file path=ppt/slides/_rels/slide3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notesSlide" Target="../notesSlides/notesSlide31.xml"/><Relationship Id="rId7"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tags" Target="../tags/tag31.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jpe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7"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tags" Target="../tags/tag32.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jpeg"/></Relationships>
</file>

<file path=ppt/slides/_rels/slide33.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notesSlide" Target="../notesSlides/notesSlide3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33.xml"/><Relationship Id="rId6" Type="http://schemas.openxmlformats.org/officeDocument/2006/relationships/hyperlink" Target="http://www.bbc.co.uk/news/business-35928308" TargetMode="External"/><Relationship Id="rId5" Type="http://schemas.openxmlformats.org/officeDocument/2006/relationships/image" Target="../media/image2.jpeg"/><Relationship Id="rId4" Type="http://schemas.openxmlformats.org/officeDocument/2006/relationships/image" Target="../media/image1.jpeg"/><Relationship Id="rId9" Type="http://schemas.openxmlformats.org/officeDocument/2006/relationships/image" Target="../media/image26.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7" Type="http://schemas.openxmlformats.org/officeDocument/2006/relationships/image" Target="../media/image27.png"/><Relationship Id="rId2" Type="http://schemas.openxmlformats.org/officeDocument/2006/relationships/slideLayout" Target="../slideLayouts/slideLayout2.xml"/><Relationship Id="rId1" Type="http://schemas.openxmlformats.org/officeDocument/2006/relationships/tags" Target="../tags/tag34.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jpe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7" Type="http://schemas.openxmlformats.org/officeDocument/2006/relationships/image" Target="../media/image28.png"/><Relationship Id="rId2" Type="http://schemas.openxmlformats.org/officeDocument/2006/relationships/slideLayout" Target="../slideLayouts/slideLayout2.xml"/><Relationship Id="rId1" Type="http://schemas.openxmlformats.org/officeDocument/2006/relationships/tags" Target="../tags/tag35.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jpe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3.xml"/><Relationship Id="rId1" Type="http://schemas.openxmlformats.org/officeDocument/2006/relationships/tags" Target="../tags/tag36.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jpe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tags" Target="../tags/tag37.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jpe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tags" Target="../tags/tag38.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notesSlide" Target="../notesSlides/notesSlide4.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ags" Target="../tags/tag6.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jpeg"/></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8.xml"/><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3.png"/><Relationship Id="rId11" Type="http://schemas.openxmlformats.org/officeDocument/2006/relationships/image" Target="../media/image9.jpeg"/><Relationship Id="rId5" Type="http://schemas.openxmlformats.org/officeDocument/2006/relationships/image" Target="../media/image2.jpeg"/><Relationship Id="rId10" Type="http://schemas.openxmlformats.org/officeDocument/2006/relationships/image" Target="../media/image8.jpeg"/><Relationship Id="rId4" Type="http://schemas.openxmlformats.org/officeDocument/2006/relationships/image" Target="../media/image1.jpeg"/><Relationship Id="rId9"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3" descr="M:\Marketing\Design work\Website\screen\getintofinance\gif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22"/>
          <p:cNvSpPr/>
          <p:nvPr/>
        </p:nvSpPr>
        <p:spPr>
          <a:xfrm>
            <a:off x="0" y="0"/>
            <a:ext cx="9180512" cy="6885384"/>
          </a:xfrm>
          <a:prstGeom prst="rect">
            <a:avLst/>
          </a:prstGeom>
          <a:solidFill>
            <a:srgbClr val="045C19">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anchor="ctr"/>
          <a:lstStyle/>
          <a:p>
            <a:pPr algn="ctr">
              <a:defRPr/>
            </a:pPr>
            <a:endParaRPr lang="en-GB"/>
          </a:p>
        </p:txBody>
      </p:sp>
      <p:sp>
        <p:nvSpPr>
          <p:cNvPr id="2" name="Title 1"/>
          <p:cNvSpPr>
            <a:spLocks noGrp="1"/>
          </p:cNvSpPr>
          <p:nvPr>
            <p:ph type="ctrTitle"/>
          </p:nvPr>
        </p:nvSpPr>
        <p:spPr/>
        <p:txBody>
          <a:bodyPr>
            <a:noAutofit/>
          </a:bodyPr>
          <a:lstStyle/>
          <a:p>
            <a:r>
              <a:rPr lang="en-GB" b="1" dirty="0">
                <a:solidFill>
                  <a:schemeClr val="bg1">
                    <a:lumMod val="95000"/>
                  </a:schemeClr>
                </a:solidFill>
              </a:rPr>
              <a:t>Other Areas of Financial Services</a:t>
            </a:r>
            <a:endParaRPr lang="en-GB" dirty="0">
              <a:solidFill>
                <a:schemeClr val="bg1"/>
              </a:solidFill>
            </a:endParaRPr>
          </a:p>
        </p:txBody>
      </p:sp>
      <p:sp>
        <p:nvSpPr>
          <p:cNvPr id="4" name="Content Placeholder 3"/>
          <p:cNvSpPr>
            <a:spLocks noGrp="1"/>
          </p:cNvSpPr>
          <p:nvPr>
            <p:ph type="subTitle" idx="1"/>
          </p:nvPr>
        </p:nvSpPr>
        <p:spPr/>
        <p:txBody>
          <a:bodyPr/>
          <a:lstStyle/>
          <a:p>
            <a:r>
              <a:rPr lang="en-GB" dirty="0">
                <a:solidFill>
                  <a:schemeClr val="bg1"/>
                </a:solidFill>
              </a:rPr>
              <a:t>Chapter 7</a:t>
            </a:r>
          </a:p>
          <a:p>
            <a:endParaRPr lang="en-GB" dirty="0">
              <a:solidFill>
                <a:schemeClr val="bg1">
                  <a:lumMod val="95000"/>
                </a:schemeClr>
              </a:solidFill>
            </a:endParaRPr>
          </a:p>
        </p:txBody>
      </p:sp>
      <p:sp>
        <p:nvSpPr>
          <p:cNvPr id="8" name="Rectangle 7"/>
          <p:cNvSpPr/>
          <p:nvPr/>
        </p:nvSpPr>
        <p:spPr>
          <a:xfrm>
            <a:off x="7701" y="6165305"/>
            <a:ext cx="9180512"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anchor="ctr"/>
          <a:lstStyle/>
          <a:p>
            <a:pPr algn="ctr">
              <a:defRPr/>
            </a:pPr>
            <a:endParaRPr lang="en-GB"/>
          </a:p>
        </p:txBody>
      </p:sp>
      <p:pic>
        <p:nvPicPr>
          <p:cNvPr id="12" name="Picture 2" descr="M:\Marketing\Design work\Website\screen\getintofinance\gif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77492" t="6377" r="4485" b="77909"/>
          <a:stretch/>
        </p:blipFill>
        <p:spPr bwMode="auto">
          <a:xfrm>
            <a:off x="8226020" y="6320133"/>
            <a:ext cx="795144" cy="410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M:\Marketing\Design work\Brochures\get into finance\2014\gif.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48264" y="6165304"/>
            <a:ext cx="1296144" cy="72008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0" y="0"/>
            <a:ext cx="3455177" cy="369332"/>
          </a:xfrm>
          <a:prstGeom prst="rect">
            <a:avLst/>
          </a:prstGeom>
        </p:spPr>
        <p:txBody>
          <a:bodyPr wrap="none">
            <a:spAutoFit/>
          </a:bodyPr>
          <a:lstStyle/>
          <a:p>
            <a:r>
              <a:rPr lang="en-GB" dirty="0">
                <a:solidFill>
                  <a:schemeClr val="bg1">
                    <a:lumMod val="95000"/>
                  </a:schemeClr>
                </a:solidFill>
              </a:rPr>
              <a:t>Fundamentals of Financial Services</a:t>
            </a:r>
            <a:endParaRPr lang="en-GB" dirty="0"/>
          </a:p>
        </p:txBody>
      </p:sp>
    </p:spTree>
    <p:custDataLst>
      <p:tags r:id="rId1"/>
    </p:custDataLst>
    <p:extLst>
      <p:ext uri="{BB962C8B-B14F-4D97-AF65-F5344CB8AC3E}">
        <p14:creationId xmlns:p14="http://schemas.microsoft.com/office/powerpoint/2010/main" val="41888433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3" descr="M:\Marketing\Design work\Website\screen\getintofinance\gif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22"/>
          <p:cNvSpPr/>
          <p:nvPr/>
        </p:nvSpPr>
        <p:spPr>
          <a:xfrm>
            <a:off x="0" y="0"/>
            <a:ext cx="9180512" cy="1484784"/>
          </a:xfrm>
          <a:prstGeom prst="rect">
            <a:avLst/>
          </a:prstGeom>
          <a:solidFill>
            <a:srgbClr val="045C19">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anchor="ctr"/>
          <a:lstStyle/>
          <a:p>
            <a:pPr algn="ctr">
              <a:defRPr/>
            </a:pPr>
            <a:endParaRPr lang="en-GB"/>
          </a:p>
        </p:txBody>
      </p:sp>
      <p:sp>
        <p:nvSpPr>
          <p:cNvPr id="2" name="Title 1"/>
          <p:cNvSpPr>
            <a:spLocks noGrp="1"/>
          </p:cNvSpPr>
          <p:nvPr>
            <p:ph type="title"/>
          </p:nvPr>
        </p:nvSpPr>
        <p:spPr/>
        <p:txBody>
          <a:bodyPr>
            <a:noAutofit/>
          </a:bodyPr>
          <a:lstStyle/>
          <a:p>
            <a:r>
              <a:rPr lang="en-GB" b="1" dirty="0">
                <a:solidFill>
                  <a:schemeClr val="bg1">
                    <a:lumMod val="95000"/>
                  </a:schemeClr>
                </a:solidFill>
              </a:rPr>
              <a:t>Share Prices</a:t>
            </a:r>
          </a:p>
        </p:txBody>
      </p:sp>
      <p:sp>
        <p:nvSpPr>
          <p:cNvPr id="8" name="Rectangle 7"/>
          <p:cNvSpPr/>
          <p:nvPr/>
        </p:nvSpPr>
        <p:spPr>
          <a:xfrm>
            <a:off x="0" y="1484784"/>
            <a:ext cx="9188213" cy="5406584"/>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anchor="ctr"/>
          <a:lstStyle/>
          <a:p>
            <a:pPr algn="ctr">
              <a:defRPr/>
            </a:pPr>
            <a:endParaRPr lang="en-GB"/>
          </a:p>
        </p:txBody>
      </p:sp>
      <p:pic>
        <p:nvPicPr>
          <p:cNvPr id="12" name="Picture 2" descr="M:\Marketing\Design work\Website\screen\getintofinance\gif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77492" t="6377" r="4485" b="77909"/>
          <a:stretch/>
        </p:blipFill>
        <p:spPr bwMode="auto">
          <a:xfrm>
            <a:off x="8244408" y="6334147"/>
            <a:ext cx="795144" cy="410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M:\Marketing\Design work\Brochures\get into finance\2014\gif.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48264" y="6165304"/>
            <a:ext cx="1296144" cy="72008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logospike.com/wp-content/uploads/2015/11/Apple_Logo_2015_01.jpg"/>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0" b="95417" l="10000" r="90000">
                        <a14:foregroundMark x1="52125" y1="15833" x2="52125" y2="15833"/>
                        <a14:foregroundMark x1="52125" y1="15833" x2="52125" y2="15833"/>
                      </a14:backgroundRemoval>
                    </a14:imgEffect>
                  </a14:imgLayer>
                </a14:imgProps>
              </a:ext>
              <a:ext uri="{28A0092B-C50C-407E-A947-70E740481C1C}">
                <a14:useLocalDpi xmlns:a14="http://schemas.microsoft.com/office/drawing/2010/main" val="0"/>
              </a:ext>
            </a:extLst>
          </a:blip>
          <a:srcRect/>
          <a:stretch>
            <a:fillRect/>
          </a:stretch>
        </p:blipFill>
        <p:spPr bwMode="auto">
          <a:xfrm>
            <a:off x="458700" y="1676624"/>
            <a:ext cx="1480408" cy="88824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wired.com/wp-content/uploads/2015/09/2015.jpg"/>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31875" b="70417" l="10000" r="95938"/>
                    </a14:imgEffect>
                  </a14:imgLayer>
                </a14:imgProps>
              </a:ext>
              <a:ext uri="{28A0092B-C50C-407E-A947-70E740481C1C}">
                <a14:useLocalDpi xmlns:a14="http://schemas.microsoft.com/office/drawing/2010/main" val="0"/>
              </a:ext>
            </a:extLst>
          </a:blip>
          <a:srcRect l="8242" t="29327" r="66285" b="32937"/>
          <a:stretch/>
        </p:blipFill>
        <p:spPr bwMode="auto">
          <a:xfrm>
            <a:off x="1042498" y="3188779"/>
            <a:ext cx="854493" cy="949438"/>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s://www.seeklogo.net/wp-content/uploads/2011/06/facebook-icon-logo-vector.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114029" y="1676624"/>
            <a:ext cx="899558" cy="899558"/>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http://img.bhs4.com/d7/c/d7c61e7c18d8c9122ece27c0ebc99ebb1ba7a22b_large.jpg"/>
          <p:cNvPicPr>
            <a:picLocks noChangeAspect="1" noChangeArrowheads="1"/>
          </p:cNvPicPr>
          <p:nvPr/>
        </p:nvPicPr>
        <p:blipFill rotWithShape="1">
          <a:blip r:embed="rId12">
            <a:extLst>
              <a:ext uri="{BEBA8EAE-BF5A-486C-A8C5-ECC9F3942E4B}">
                <a14:imgProps xmlns:a14="http://schemas.microsoft.com/office/drawing/2010/main">
                  <a14:imgLayer r:embed="rId13">
                    <a14:imgEffect>
                      <a14:backgroundRemoval t="10000" b="90000" l="10000" r="90000">
                        <a14:foregroundMark x1="43000" y1="39667" x2="43000" y2="39667"/>
                        <a14:foregroundMark x1="57333" y1="42833" x2="57333" y2="42833"/>
                        <a14:foregroundMark x1="63333" y1="43500" x2="63333" y2="43500"/>
                        <a14:foregroundMark x1="63333" y1="43333" x2="63333" y2="43333"/>
                        <a14:foregroundMark x1="57833" y1="45833" x2="57833" y2="40667"/>
                        <a14:foregroundMark x1="45833" y1="42500" x2="42333" y2="39833"/>
                        <a14:foregroundMark x1="40833" y1="58833" x2="36833" y2="53167"/>
                        <a14:foregroundMark x1="54167" y1="45167" x2="55833" y2="39833"/>
                        <a14:foregroundMark x1="56000" y1="38833" x2="64667" y2="39000"/>
                        <a14:backgroundMark x1="24000" y1="28833" x2="24000" y2="28833"/>
                        <a14:backgroundMark x1="24000" y1="28833" x2="75667" y2="28333"/>
                        <a14:backgroundMark x1="75667" y1="28333" x2="72833" y2="71833"/>
                        <a14:backgroundMark x1="72833" y1="71833" x2="27000" y2="71000"/>
                        <a14:backgroundMark x1="27000" y1="71000" x2="23833" y2="27333"/>
                      </a14:backgroundRemoval>
                    </a14:imgEffect>
                  </a14:imgLayer>
                </a14:imgProps>
              </a:ext>
              <a:ext uri="{28A0092B-C50C-407E-A947-70E740481C1C}">
                <a14:useLocalDpi xmlns:a14="http://schemas.microsoft.com/office/drawing/2010/main" val="0"/>
              </a:ext>
            </a:extLst>
          </a:blip>
          <a:srcRect l="19353" t="28119" r="22077" b="30883"/>
          <a:stretch/>
        </p:blipFill>
        <p:spPr bwMode="auto">
          <a:xfrm>
            <a:off x="4855371" y="3068960"/>
            <a:ext cx="1510808" cy="105756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517002" y="1484784"/>
            <a:ext cx="2366769" cy="1015663"/>
          </a:xfrm>
          <a:prstGeom prst="rect">
            <a:avLst/>
          </a:prstGeom>
        </p:spPr>
        <p:txBody>
          <a:bodyPr wrap="square">
            <a:spAutoFit/>
          </a:bodyPr>
          <a:lstStyle/>
          <a:p>
            <a:pPr marL="514350" indent="-457200" algn="ctr"/>
            <a:r>
              <a:rPr lang="en-GB" sz="2000" dirty="0">
                <a:solidFill>
                  <a:srgbClr val="045C19"/>
                </a:solidFill>
              </a:rPr>
              <a:t>	Apple is trading at a price of $110 per share</a:t>
            </a:r>
          </a:p>
        </p:txBody>
      </p:sp>
      <p:sp>
        <p:nvSpPr>
          <p:cNvPr id="10" name="Rectangle 9"/>
          <p:cNvSpPr/>
          <p:nvPr/>
        </p:nvSpPr>
        <p:spPr>
          <a:xfrm>
            <a:off x="1339094" y="3155666"/>
            <a:ext cx="2256669" cy="1015663"/>
          </a:xfrm>
          <a:prstGeom prst="rect">
            <a:avLst/>
          </a:prstGeom>
        </p:spPr>
        <p:txBody>
          <a:bodyPr wrap="square">
            <a:spAutoFit/>
          </a:bodyPr>
          <a:lstStyle/>
          <a:p>
            <a:pPr marL="514350" indent="-457200" algn="ctr"/>
            <a:r>
              <a:rPr lang="en-GB" sz="2000" dirty="0">
                <a:solidFill>
                  <a:srgbClr val="045C19"/>
                </a:solidFill>
              </a:rPr>
              <a:t>	Google is trading at $522 per share</a:t>
            </a:r>
          </a:p>
        </p:txBody>
      </p:sp>
      <p:sp>
        <p:nvSpPr>
          <p:cNvPr id="11" name="Rectangle 10"/>
          <p:cNvSpPr/>
          <p:nvPr/>
        </p:nvSpPr>
        <p:spPr>
          <a:xfrm>
            <a:off x="6037511" y="3132625"/>
            <a:ext cx="2413623" cy="1015663"/>
          </a:xfrm>
          <a:prstGeom prst="rect">
            <a:avLst/>
          </a:prstGeom>
        </p:spPr>
        <p:txBody>
          <a:bodyPr wrap="square">
            <a:spAutoFit/>
          </a:bodyPr>
          <a:lstStyle/>
          <a:p>
            <a:pPr marL="514350" indent="-457200" algn="ctr"/>
            <a:r>
              <a:rPr lang="en-GB" sz="2000" dirty="0">
                <a:solidFill>
                  <a:srgbClr val="045C19"/>
                </a:solidFill>
              </a:rPr>
              <a:t>	Microsoft® is trading at $42 per share</a:t>
            </a:r>
          </a:p>
        </p:txBody>
      </p:sp>
      <p:sp>
        <p:nvSpPr>
          <p:cNvPr id="13" name="Rectangle 12"/>
          <p:cNvSpPr/>
          <p:nvPr/>
        </p:nvSpPr>
        <p:spPr>
          <a:xfrm>
            <a:off x="6045533" y="1567072"/>
            <a:ext cx="2405601" cy="1015663"/>
          </a:xfrm>
          <a:prstGeom prst="rect">
            <a:avLst/>
          </a:prstGeom>
        </p:spPr>
        <p:txBody>
          <a:bodyPr wrap="square">
            <a:spAutoFit/>
          </a:bodyPr>
          <a:lstStyle/>
          <a:p>
            <a:pPr marL="514350" indent="-457200" algn="ctr"/>
            <a:r>
              <a:rPr lang="en-GB" sz="2000" dirty="0">
                <a:solidFill>
                  <a:srgbClr val="045C19"/>
                </a:solidFill>
              </a:rPr>
              <a:t>	Facebook is trading at $76 per share</a:t>
            </a:r>
          </a:p>
        </p:txBody>
      </p:sp>
      <p:sp>
        <p:nvSpPr>
          <p:cNvPr id="14" name="Rectangle 13"/>
          <p:cNvSpPr/>
          <p:nvPr/>
        </p:nvSpPr>
        <p:spPr>
          <a:xfrm>
            <a:off x="827584" y="4797152"/>
            <a:ext cx="7384137" cy="595932"/>
          </a:xfrm>
          <a:prstGeom prst="rect">
            <a:avLst/>
          </a:prstGeom>
        </p:spPr>
        <p:txBody>
          <a:bodyPr wrap="none">
            <a:spAutoFit/>
          </a:bodyPr>
          <a:lstStyle/>
          <a:p>
            <a:pPr>
              <a:lnSpc>
                <a:spcPct val="107000"/>
              </a:lnSpc>
              <a:spcAft>
                <a:spcPts val="800"/>
              </a:spcAft>
            </a:pPr>
            <a:r>
              <a:rPr lang="en-GB" sz="3200" b="1" dirty="0">
                <a:latin typeface="Calibri" panose="020F0502020204030204" pitchFamily="34" charset="0"/>
                <a:ea typeface="Calibri" panose="020F0502020204030204" pitchFamily="34" charset="0"/>
                <a:cs typeface="Times New Roman" panose="02020603050405020304" pitchFamily="18" charset="0"/>
              </a:rPr>
              <a:t>With his $100 what shares can Harris buy?</a:t>
            </a:r>
          </a:p>
        </p:txBody>
      </p:sp>
    </p:spTree>
    <p:custDataLst>
      <p:tags r:id="rId1"/>
    </p:custDataLst>
    <p:extLst>
      <p:ext uri="{BB962C8B-B14F-4D97-AF65-F5344CB8AC3E}">
        <p14:creationId xmlns:p14="http://schemas.microsoft.com/office/powerpoint/2010/main" val="37092493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3" descr="M:\Marketing\Design work\Website\screen\getintofinance\gif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22"/>
          <p:cNvSpPr/>
          <p:nvPr/>
        </p:nvSpPr>
        <p:spPr>
          <a:xfrm>
            <a:off x="0" y="0"/>
            <a:ext cx="9180512" cy="1484784"/>
          </a:xfrm>
          <a:prstGeom prst="rect">
            <a:avLst/>
          </a:prstGeom>
          <a:solidFill>
            <a:srgbClr val="045C19">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anchor="ctr"/>
          <a:lstStyle/>
          <a:p>
            <a:pPr algn="ctr">
              <a:defRPr/>
            </a:pPr>
            <a:endParaRPr lang="en-GB"/>
          </a:p>
        </p:txBody>
      </p:sp>
      <p:sp>
        <p:nvSpPr>
          <p:cNvPr id="2" name="Title 1"/>
          <p:cNvSpPr>
            <a:spLocks noGrp="1"/>
          </p:cNvSpPr>
          <p:nvPr>
            <p:ph type="title"/>
          </p:nvPr>
        </p:nvSpPr>
        <p:spPr/>
        <p:txBody>
          <a:bodyPr>
            <a:noAutofit/>
          </a:bodyPr>
          <a:lstStyle/>
          <a:p>
            <a:r>
              <a:rPr lang="en-GB" b="1" dirty="0">
                <a:solidFill>
                  <a:schemeClr val="bg1">
                    <a:lumMod val="95000"/>
                  </a:schemeClr>
                </a:solidFill>
              </a:rPr>
              <a:t>Case Study: Harris</a:t>
            </a:r>
          </a:p>
        </p:txBody>
      </p:sp>
      <p:sp>
        <p:nvSpPr>
          <p:cNvPr id="8" name="Rectangle 7"/>
          <p:cNvSpPr/>
          <p:nvPr/>
        </p:nvSpPr>
        <p:spPr>
          <a:xfrm>
            <a:off x="-108520" y="1484784"/>
            <a:ext cx="9296733" cy="5406584"/>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anchor="ctr"/>
          <a:lstStyle/>
          <a:p>
            <a:pPr algn="ctr">
              <a:defRPr/>
            </a:pPr>
            <a:endParaRPr lang="en-GB"/>
          </a:p>
        </p:txBody>
      </p:sp>
      <p:pic>
        <p:nvPicPr>
          <p:cNvPr id="12" name="Picture 2" descr="M:\Marketing\Design work\Website\screen\getintofinance\gif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77492" t="6377" r="4485" b="77909"/>
          <a:stretch/>
        </p:blipFill>
        <p:spPr bwMode="auto">
          <a:xfrm>
            <a:off x="8244408" y="6334147"/>
            <a:ext cx="795144" cy="410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3"/>
          <p:cNvSpPr>
            <a:spLocks noGrp="1"/>
          </p:cNvSpPr>
          <p:nvPr>
            <p:ph idx="1"/>
          </p:nvPr>
        </p:nvSpPr>
        <p:spPr>
          <a:xfrm>
            <a:off x="107504" y="1600200"/>
            <a:ext cx="8932048" cy="1446149"/>
          </a:xfrm>
        </p:spPr>
        <p:style>
          <a:lnRef idx="2">
            <a:schemeClr val="dk1"/>
          </a:lnRef>
          <a:fillRef idx="1">
            <a:schemeClr val="lt1"/>
          </a:fillRef>
          <a:effectRef idx="0">
            <a:schemeClr val="dk1"/>
          </a:effectRef>
          <a:fontRef idx="minor">
            <a:schemeClr val="dk1"/>
          </a:fontRef>
        </p:style>
        <p:txBody>
          <a:bodyPr>
            <a:normAutofit fontScale="62500" lnSpcReduction="20000"/>
          </a:bodyPr>
          <a:lstStyle/>
          <a:p>
            <a:pPr marL="0" indent="0">
              <a:buNone/>
            </a:pPr>
            <a:r>
              <a:rPr lang="en-GB" sz="45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Harris has two options:</a:t>
            </a:r>
          </a:p>
          <a:p>
            <a:pPr marL="0" indent="0">
              <a:buNone/>
            </a:pPr>
            <a:endParaRPr lang="en-GB" dirty="0"/>
          </a:p>
          <a:p>
            <a:r>
              <a:rPr lang="en-GB" dirty="0"/>
              <a:t>He could buy two shares in Microsoft ® and be left with $16</a:t>
            </a:r>
          </a:p>
          <a:p>
            <a:r>
              <a:rPr lang="en-GB" dirty="0"/>
              <a:t>He could buy one share in Facebook and be left with $24. </a:t>
            </a:r>
          </a:p>
          <a:p>
            <a:endParaRPr lang="en-GB" dirty="0"/>
          </a:p>
        </p:txBody>
      </p:sp>
      <p:pic>
        <p:nvPicPr>
          <p:cNvPr id="9" name="Picture 4" descr="M:\Marketing\Design work\Brochures\get into finance\2014\gif.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48264" y="6165304"/>
            <a:ext cx="1296144" cy="720081"/>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3"/>
          <p:cNvSpPr txBox="1">
            <a:spLocks/>
          </p:cNvSpPr>
          <p:nvPr/>
        </p:nvSpPr>
        <p:spPr>
          <a:xfrm>
            <a:off x="2411760" y="4509120"/>
            <a:ext cx="4019606" cy="74683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sz="36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Things to consider…</a:t>
            </a:r>
          </a:p>
        </p:txBody>
      </p:sp>
      <p:sp>
        <p:nvSpPr>
          <p:cNvPr id="3" name="Rectangle 2"/>
          <p:cNvSpPr/>
          <p:nvPr/>
        </p:nvSpPr>
        <p:spPr>
          <a:xfrm>
            <a:off x="434116" y="3255143"/>
            <a:ext cx="2310184" cy="1200329"/>
          </a:xfrm>
          <a:prstGeom prst="rect">
            <a:avLst/>
          </a:prstGeom>
        </p:spPr>
        <p:txBody>
          <a:bodyPr wrap="square">
            <a:spAutoFit/>
          </a:bodyPr>
          <a:lstStyle/>
          <a:p>
            <a:pPr algn="ctr"/>
            <a:r>
              <a:rPr lang="en-GB" b="1" dirty="0">
                <a:latin typeface="Calibri" panose="020F0502020204030204" pitchFamily="34" charset="0"/>
                <a:ea typeface="Calibri" panose="020F0502020204030204" pitchFamily="34" charset="0"/>
                <a:cs typeface="Times New Roman" panose="02020603050405020304" pitchFamily="18" charset="0"/>
              </a:rPr>
              <a:t>First month choice of investments is restricted to Microsoft and Facebook.</a:t>
            </a:r>
          </a:p>
        </p:txBody>
      </p:sp>
      <p:sp>
        <p:nvSpPr>
          <p:cNvPr id="11" name="Rectangle 10"/>
          <p:cNvSpPr/>
          <p:nvPr/>
        </p:nvSpPr>
        <p:spPr>
          <a:xfrm>
            <a:off x="5201358" y="3276598"/>
            <a:ext cx="3519821" cy="1477328"/>
          </a:xfrm>
          <a:prstGeom prst="rect">
            <a:avLst/>
          </a:prstGeom>
        </p:spPr>
        <p:txBody>
          <a:bodyPr wrap="square">
            <a:spAutoFit/>
          </a:bodyPr>
          <a:lstStyle/>
          <a:p>
            <a:pPr algn="ctr"/>
            <a:r>
              <a:rPr lang="en-GB" b="1" dirty="0">
                <a:latin typeface="Calibri" panose="020F0502020204030204" pitchFamily="34" charset="0"/>
                <a:ea typeface="Calibri" panose="020F0502020204030204" pitchFamily="34" charset="0"/>
                <a:cs typeface="Times New Roman" panose="02020603050405020304" pitchFamily="18" charset="0"/>
              </a:rPr>
              <a:t>Harris’ knowledge and expertise is limited. He has only looked at these 4 technology companies as these are the only ones he knows about.</a:t>
            </a:r>
          </a:p>
        </p:txBody>
      </p:sp>
      <p:sp>
        <p:nvSpPr>
          <p:cNvPr id="5" name="Rectangle 4"/>
          <p:cNvSpPr/>
          <p:nvPr/>
        </p:nvSpPr>
        <p:spPr>
          <a:xfrm>
            <a:off x="5868144" y="5219319"/>
            <a:ext cx="2847608" cy="923330"/>
          </a:xfrm>
          <a:prstGeom prst="rect">
            <a:avLst/>
          </a:prstGeom>
        </p:spPr>
        <p:txBody>
          <a:bodyPr wrap="square">
            <a:spAutoFit/>
          </a:bodyPr>
          <a:lstStyle/>
          <a:p>
            <a:pPr algn="ctr"/>
            <a:r>
              <a:rPr lang="en-GB" b="1" dirty="0">
                <a:latin typeface="Calibri" panose="020F0502020204030204" pitchFamily="34" charset="0"/>
                <a:cs typeface="Times New Roman" panose="02020603050405020304" pitchFamily="18" charset="0"/>
              </a:rPr>
              <a:t>Are there other companies he could benefit from investing in?</a:t>
            </a:r>
            <a:endParaRPr lang="en-GB" b="1" dirty="0"/>
          </a:p>
        </p:txBody>
      </p:sp>
      <p:sp>
        <p:nvSpPr>
          <p:cNvPr id="6" name="Rectangle 5"/>
          <p:cNvSpPr/>
          <p:nvPr/>
        </p:nvSpPr>
        <p:spPr>
          <a:xfrm>
            <a:off x="599284" y="5367565"/>
            <a:ext cx="2334788" cy="1200329"/>
          </a:xfrm>
          <a:prstGeom prst="rect">
            <a:avLst/>
          </a:prstGeom>
        </p:spPr>
        <p:txBody>
          <a:bodyPr wrap="square">
            <a:spAutoFit/>
          </a:bodyPr>
          <a:lstStyle/>
          <a:p>
            <a:pPr algn="ctr"/>
            <a:r>
              <a:rPr lang="en-GB" b="1" dirty="0">
                <a:latin typeface="Calibri" panose="020F0502020204030204" pitchFamily="34" charset="0"/>
                <a:cs typeface="Times New Roman" panose="02020603050405020304" pitchFamily="18" charset="0"/>
              </a:rPr>
              <a:t>To invest in Apple or Google he will have to wait as their share price is too high.</a:t>
            </a:r>
            <a:endParaRPr lang="en-GB" b="1" dirty="0"/>
          </a:p>
        </p:txBody>
      </p:sp>
    </p:spTree>
    <p:custDataLst>
      <p:tags r:id="rId1"/>
    </p:custDataLst>
    <p:extLst>
      <p:ext uri="{BB962C8B-B14F-4D97-AF65-F5344CB8AC3E}">
        <p14:creationId xmlns:p14="http://schemas.microsoft.com/office/powerpoint/2010/main" val="35934241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3" descr="M:\Marketing\Design work\Website\screen\getintofinance\gif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22"/>
          <p:cNvSpPr/>
          <p:nvPr/>
        </p:nvSpPr>
        <p:spPr>
          <a:xfrm>
            <a:off x="0" y="0"/>
            <a:ext cx="9180512" cy="1484784"/>
          </a:xfrm>
          <a:prstGeom prst="rect">
            <a:avLst/>
          </a:prstGeom>
          <a:solidFill>
            <a:srgbClr val="045C19">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anchor="ctr"/>
          <a:lstStyle/>
          <a:p>
            <a:pPr algn="ctr">
              <a:defRPr/>
            </a:pPr>
            <a:endParaRPr lang="en-GB"/>
          </a:p>
        </p:txBody>
      </p:sp>
      <p:sp>
        <p:nvSpPr>
          <p:cNvPr id="2" name="Title 1"/>
          <p:cNvSpPr>
            <a:spLocks noGrp="1"/>
          </p:cNvSpPr>
          <p:nvPr>
            <p:ph type="title"/>
          </p:nvPr>
        </p:nvSpPr>
        <p:spPr/>
        <p:txBody>
          <a:bodyPr>
            <a:noAutofit/>
          </a:bodyPr>
          <a:lstStyle/>
          <a:p>
            <a:r>
              <a:rPr lang="en-GB" b="1" dirty="0">
                <a:solidFill>
                  <a:schemeClr val="bg1">
                    <a:lumMod val="95000"/>
                  </a:schemeClr>
                </a:solidFill>
              </a:rPr>
              <a:t>Direct Investment</a:t>
            </a:r>
          </a:p>
        </p:txBody>
      </p:sp>
      <p:sp>
        <p:nvSpPr>
          <p:cNvPr id="8" name="Rectangle 7"/>
          <p:cNvSpPr/>
          <p:nvPr/>
        </p:nvSpPr>
        <p:spPr>
          <a:xfrm>
            <a:off x="0" y="1484784"/>
            <a:ext cx="9188213" cy="5406584"/>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anchor="ctr"/>
          <a:lstStyle/>
          <a:p>
            <a:pPr algn="ctr">
              <a:defRPr/>
            </a:pPr>
            <a:endParaRPr lang="en-GB"/>
          </a:p>
        </p:txBody>
      </p:sp>
      <p:pic>
        <p:nvPicPr>
          <p:cNvPr id="12" name="Picture 2" descr="M:\Marketing\Design work\Website\screen\getintofinance\gif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77492" t="6377" r="4485" b="77909"/>
          <a:stretch/>
        </p:blipFill>
        <p:spPr bwMode="auto">
          <a:xfrm>
            <a:off x="8244408" y="6334147"/>
            <a:ext cx="795144" cy="410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M:\Marketing\Design work\Brochures\get into finance\2014\gif.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48264" y="6165304"/>
            <a:ext cx="1296144" cy="720081"/>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p:cNvCxnSpPr/>
          <p:nvPr/>
        </p:nvCxnSpPr>
        <p:spPr>
          <a:xfrm>
            <a:off x="2555776" y="2852936"/>
            <a:ext cx="3672408"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pic>
        <p:nvPicPr>
          <p:cNvPr id="2050" name="Picture 2" descr="http://icons.iconarchive.com/icons/iconsmind/outline/512/Office-icon.png"/>
          <p:cNvPicPr>
            <a:picLocks noChangeAspect="1" noChangeArrowheads="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160596" y="1861667"/>
            <a:ext cx="1878956" cy="187895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cdn3.iconfinder.com/data/icons/man-poses/512/investor-512.png"/>
          <p:cNvPicPr>
            <a:picLocks noChangeAspect="1" noChangeArrowheads="1"/>
          </p:cNvPicPr>
          <p:nvPr/>
        </p:nvPicPr>
        <p:blipFill>
          <a:blip r:embed="rId8" cstate="print">
            <a:biLevel thresh="75000"/>
            <a:extLst>
              <a:ext uri="{28A0092B-C50C-407E-A947-70E740481C1C}">
                <a14:useLocalDpi xmlns:a14="http://schemas.microsoft.com/office/drawing/2010/main" val="0"/>
              </a:ext>
            </a:extLst>
          </a:blip>
          <a:srcRect/>
          <a:stretch>
            <a:fillRect/>
          </a:stretch>
        </p:blipFill>
        <p:spPr bwMode="auto">
          <a:xfrm>
            <a:off x="748828" y="2005683"/>
            <a:ext cx="1590924" cy="1590924"/>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3802441" y="2204864"/>
            <a:ext cx="788998" cy="461665"/>
          </a:xfrm>
          <a:prstGeom prst="rect">
            <a:avLst/>
          </a:prstGeom>
        </p:spPr>
        <p:txBody>
          <a:bodyPr wrap="none">
            <a:spAutoFit/>
          </a:bodyPr>
          <a:lstStyle/>
          <a:p>
            <a:pPr algn="ctr"/>
            <a:r>
              <a:rPr lang="en-GB" sz="2400" b="1" dirty="0"/>
              <a:t>Cash</a:t>
            </a:r>
          </a:p>
        </p:txBody>
      </p:sp>
      <p:sp>
        <p:nvSpPr>
          <p:cNvPr id="26" name="Rectangle 25"/>
          <p:cNvSpPr/>
          <p:nvPr/>
        </p:nvSpPr>
        <p:spPr>
          <a:xfrm>
            <a:off x="3146349" y="2902422"/>
            <a:ext cx="2463110" cy="461665"/>
          </a:xfrm>
          <a:prstGeom prst="rect">
            <a:avLst/>
          </a:prstGeom>
        </p:spPr>
        <p:txBody>
          <a:bodyPr wrap="none">
            <a:spAutoFit/>
          </a:bodyPr>
          <a:lstStyle/>
          <a:p>
            <a:pPr algn="ctr"/>
            <a:r>
              <a:rPr lang="en-GB" sz="2400" b="1" dirty="0">
                <a:solidFill>
                  <a:schemeClr val="accent6">
                    <a:lumMod val="75000"/>
                  </a:schemeClr>
                </a:solidFill>
              </a:rPr>
              <a:t>Direct Investment</a:t>
            </a:r>
          </a:p>
        </p:txBody>
      </p:sp>
      <p:sp>
        <p:nvSpPr>
          <p:cNvPr id="28" name="Rectangle 27"/>
          <p:cNvSpPr/>
          <p:nvPr/>
        </p:nvSpPr>
        <p:spPr>
          <a:xfrm>
            <a:off x="6300192" y="2593178"/>
            <a:ext cx="1032398" cy="461665"/>
          </a:xfrm>
          <a:prstGeom prst="rect">
            <a:avLst/>
          </a:prstGeom>
        </p:spPr>
        <p:txBody>
          <a:bodyPr wrap="none">
            <a:spAutoFit/>
          </a:bodyPr>
          <a:lstStyle/>
          <a:p>
            <a:pPr algn="ctr"/>
            <a:r>
              <a:rPr lang="en-GB" sz="2400" b="1" dirty="0"/>
              <a:t>Shares</a:t>
            </a:r>
          </a:p>
        </p:txBody>
      </p:sp>
      <p:sp>
        <p:nvSpPr>
          <p:cNvPr id="30" name="Content Placeholder 3"/>
          <p:cNvSpPr>
            <a:spLocks noGrp="1"/>
          </p:cNvSpPr>
          <p:nvPr>
            <p:ph idx="1"/>
          </p:nvPr>
        </p:nvSpPr>
        <p:spPr>
          <a:xfrm>
            <a:off x="457200" y="4337721"/>
            <a:ext cx="8229600" cy="1788442"/>
          </a:xfrm>
        </p:spPr>
        <p:txBody>
          <a:bodyPr>
            <a:normAutofit/>
          </a:bodyPr>
          <a:lstStyle/>
          <a:p>
            <a:pPr marL="57150" indent="0" algn="ctr">
              <a:buNone/>
            </a:pPr>
            <a:r>
              <a:rPr lang="en-GB" dirty="0">
                <a:solidFill>
                  <a:srgbClr val="045C19"/>
                </a:solidFill>
              </a:rPr>
              <a:t>When Harris is making the decision of where to invest himself, this is known as </a:t>
            </a:r>
            <a:r>
              <a:rPr lang="en-GB" dirty="0">
                <a:solidFill>
                  <a:schemeClr val="accent6">
                    <a:lumMod val="75000"/>
                  </a:schemeClr>
                </a:solidFill>
              </a:rPr>
              <a:t>Direct Investment</a:t>
            </a:r>
            <a:r>
              <a:rPr lang="en-GB" dirty="0">
                <a:solidFill>
                  <a:srgbClr val="045C19"/>
                </a:solidFill>
              </a:rPr>
              <a:t>, as illustrated in the diagram.</a:t>
            </a:r>
          </a:p>
        </p:txBody>
      </p:sp>
    </p:spTree>
    <p:custDataLst>
      <p:tags r:id="rId1"/>
    </p:custDataLst>
    <p:extLst>
      <p:ext uri="{BB962C8B-B14F-4D97-AF65-F5344CB8AC3E}">
        <p14:creationId xmlns:p14="http://schemas.microsoft.com/office/powerpoint/2010/main" val="248779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left)">
                                      <p:cBhvr>
                                        <p:cTn id="10" dur="500"/>
                                        <p:tgtEl>
                                          <p:spTgt spid="16"/>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wipe(left)">
                                      <p:cBhvr>
                                        <p:cTn id="13" dur="500"/>
                                        <p:tgtEl>
                                          <p:spTgt spid="28"/>
                                        </p:tgtEl>
                                      </p:cBhvr>
                                    </p:animEffect>
                                  </p:childTnLst>
                                </p:cTn>
                              </p:par>
                              <p:par>
                                <p:cTn id="14" presetID="22" presetClass="entr" presetSubtype="8" fill="hold" nodeType="withEffect">
                                  <p:stCondLst>
                                    <p:cond delay="0"/>
                                  </p:stCondLst>
                                  <p:childTnLst>
                                    <p:set>
                                      <p:cBhvr>
                                        <p:cTn id="15" dur="1" fill="hold">
                                          <p:stCondLst>
                                            <p:cond delay="0"/>
                                          </p:stCondLst>
                                        </p:cTn>
                                        <p:tgtEl>
                                          <p:spTgt spid="2050"/>
                                        </p:tgtEl>
                                        <p:attrNameLst>
                                          <p:attrName>style.visibility</p:attrName>
                                        </p:attrNameLst>
                                      </p:cBhvr>
                                      <p:to>
                                        <p:strVal val="visible"/>
                                      </p:to>
                                    </p:set>
                                    <p:animEffect transition="in" filter="wipe(left)">
                                      <p:cBhvr>
                                        <p:cTn id="16" dur="500"/>
                                        <p:tgtEl>
                                          <p:spTgt spid="2050"/>
                                        </p:tgtEl>
                                      </p:cBhvr>
                                    </p:animEffect>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grpId="0" nodeType="click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500"/>
                                        <p:tgtEl>
                                          <p:spTgt spid="26"/>
                                        </p:tgtEl>
                                      </p:cBhvr>
                                    </p:animEffect>
                                    <p:anim calcmode="lin" valueType="num">
                                      <p:cBhvr>
                                        <p:cTn id="22" dur="1500" fill="hold"/>
                                        <p:tgtEl>
                                          <p:spTgt spid="26"/>
                                        </p:tgtEl>
                                        <p:attrNameLst>
                                          <p:attrName>ppt_w</p:attrName>
                                        </p:attrNameLst>
                                      </p:cBhvr>
                                      <p:tavLst>
                                        <p:tav tm="0" fmla="#ppt_w*sin(2.5*pi*$)">
                                          <p:val>
                                            <p:fltVal val="0"/>
                                          </p:val>
                                        </p:tav>
                                        <p:tav tm="100000">
                                          <p:val>
                                            <p:fltVal val="1"/>
                                          </p:val>
                                        </p:tav>
                                      </p:tavLst>
                                    </p:anim>
                                    <p:anim calcmode="lin" valueType="num">
                                      <p:cBhvr>
                                        <p:cTn id="23" dur="1500" fill="hold"/>
                                        <p:tgtEl>
                                          <p:spTgt spid="2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6" grpId="0"/>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3" descr="M:\Marketing\Design work\Website\screen\getintofinance\gif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22"/>
          <p:cNvSpPr/>
          <p:nvPr/>
        </p:nvSpPr>
        <p:spPr>
          <a:xfrm>
            <a:off x="0" y="0"/>
            <a:ext cx="9180512" cy="1484784"/>
          </a:xfrm>
          <a:prstGeom prst="rect">
            <a:avLst/>
          </a:prstGeom>
          <a:solidFill>
            <a:srgbClr val="045C19">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anchor="ctr"/>
          <a:lstStyle/>
          <a:p>
            <a:pPr algn="ctr">
              <a:defRPr/>
            </a:pPr>
            <a:endParaRPr lang="en-GB"/>
          </a:p>
        </p:txBody>
      </p:sp>
      <p:sp>
        <p:nvSpPr>
          <p:cNvPr id="2" name="Title 1"/>
          <p:cNvSpPr>
            <a:spLocks noGrp="1"/>
          </p:cNvSpPr>
          <p:nvPr>
            <p:ph type="title"/>
          </p:nvPr>
        </p:nvSpPr>
        <p:spPr/>
        <p:txBody>
          <a:bodyPr>
            <a:noAutofit/>
          </a:bodyPr>
          <a:lstStyle/>
          <a:p>
            <a:r>
              <a:rPr lang="en-GB" b="1" dirty="0">
                <a:solidFill>
                  <a:schemeClr val="bg1">
                    <a:lumMod val="95000"/>
                  </a:schemeClr>
                </a:solidFill>
              </a:rPr>
              <a:t>Indirect Investment</a:t>
            </a:r>
          </a:p>
        </p:txBody>
      </p:sp>
      <p:sp>
        <p:nvSpPr>
          <p:cNvPr id="8" name="Rectangle 7"/>
          <p:cNvSpPr/>
          <p:nvPr/>
        </p:nvSpPr>
        <p:spPr>
          <a:xfrm>
            <a:off x="0" y="1484784"/>
            <a:ext cx="9188213" cy="5406584"/>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anchor="ctr"/>
          <a:lstStyle/>
          <a:p>
            <a:pPr algn="ctr">
              <a:defRPr/>
            </a:pPr>
            <a:endParaRPr lang="en-GB"/>
          </a:p>
        </p:txBody>
      </p:sp>
      <p:pic>
        <p:nvPicPr>
          <p:cNvPr id="12" name="Picture 2" descr="M:\Marketing\Design work\Website\screen\getintofinance\gif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77492" t="6377" r="4485" b="77909"/>
          <a:stretch/>
        </p:blipFill>
        <p:spPr bwMode="auto">
          <a:xfrm>
            <a:off x="8244408" y="6334147"/>
            <a:ext cx="795144" cy="410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M:\Marketing\Design work\Brochures\get into finance\2014\gif.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48264" y="6165304"/>
            <a:ext cx="1296144" cy="720081"/>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a:off x="477310" y="1556792"/>
            <a:ext cx="8703202" cy="2333873"/>
            <a:chOff x="477310" y="1556792"/>
            <a:chExt cx="8703202" cy="2333873"/>
          </a:xfrm>
        </p:grpSpPr>
        <p:cxnSp>
          <p:nvCxnSpPr>
            <p:cNvPr id="11" name="Straight Arrow Connector 10"/>
            <p:cNvCxnSpPr>
              <a:endCxn id="14" idx="1"/>
            </p:cNvCxnSpPr>
            <p:nvPr/>
          </p:nvCxnSpPr>
          <p:spPr>
            <a:xfrm flipV="1">
              <a:off x="2213622" y="2306489"/>
              <a:ext cx="886095" cy="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3" name="Straight Arrow Connector 12"/>
            <p:cNvCxnSpPr>
              <a:stCxn id="14" idx="3"/>
            </p:cNvCxnSpPr>
            <p:nvPr/>
          </p:nvCxnSpPr>
          <p:spPr>
            <a:xfrm>
              <a:off x="4157838" y="2306489"/>
              <a:ext cx="936104"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4" name="Rectangle 13"/>
            <p:cNvSpPr/>
            <p:nvPr/>
          </p:nvSpPr>
          <p:spPr>
            <a:xfrm>
              <a:off x="3099717" y="2126469"/>
              <a:ext cx="1058121" cy="360040"/>
            </a:xfrm>
            <a:prstGeom prst="rect">
              <a:avLst/>
            </a:prstGeom>
            <a:solidFill>
              <a:srgbClr val="045C1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FUND</a:t>
              </a:r>
            </a:p>
          </p:txBody>
        </p:sp>
        <p:pic>
          <p:nvPicPr>
            <p:cNvPr id="18" name="Picture 2" descr="http://icons.iconarchive.com/icons/iconsmind/outline/512/Office-icon.png"/>
            <p:cNvPicPr>
              <a:picLocks noChangeAspect="1" noChangeArrowheads="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666632" y="2011709"/>
              <a:ext cx="1878956" cy="1878956"/>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http://icons.iconarchive.com/icons/iconsmind/outline/512/Office-icon.png"/>
            <p:cNvPicPr>
              <a:picLocks noChangeAspect="1" noChangeArrowheads="1"/>
            </p:cNvPicPr>
            <p:nvPr/>
          </p:nvPicPr>
          <p:blipFill>
            <a:blip r:embed="rId7"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484094" y="1824727"/>
              <a:ext cx="1878956" cy="187895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http://icons.iconarchive.com/icons/iconsmind/outline/512/Office-icon.png"/>
            <p:cNvPicPr>
              <a:picLocks noChangeAspect="1" noChangeArrowheads="1"/>
            </p:cNvPicPr>
            <p:nvPr/>
          </p:nvPicPr>
          <p:blipFill>
            <a:blip r:embed="rId7"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301556" y="1634827"/>
              <a:ext cx="1878956" cy="1878956"/>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descr="https://cdn3.iconfinder.com/data/icons/man-poses/512/investor-512.png"/>
            <p:cNvPicPr>
              <a:picLocks noChangeAspect="1" noChangeArrowheads="1"/>
            </p:cNvPicPr>
            <p:nvPr/>
          </p:nvPicPr>
          <p:blipFill>
            <a:blip r:embed="rId8" cstate="print">
              <a:biLevel thresh="75000"/>
              <a:extLst>
                <a:ext uri="{28A0092B-C50C-407E-A947-70E740481C1C}">
                  <a14:useLocalDpi xmlns:a14="http://schemas.microsoft.com/office/drawing/2010/main" val="0"/>
                </a:ext>
              </a:extLst>
            </a:blip>
            <a:srcRect/>
            <a:stretch>
              <a:fillRect/>
            </a:stretch>
          </p:blipFill>
          <p:spPr bwMode="auto">
            <a:xfrm>
              <a:off x="477310" y="1778843"/>
              <a:ext cx="1590924" cy="1590924"/>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4"/>
            <p:cNvSpPr/>
            <p:nvPr/>
          </p:nvSpPr>
          <p:spPr>
            <a:xfrm>
              <a:off x="2333349" y="1556792"/>
              <a:ext cx="788998" cy="461665"/>
            </a:xfrm>
            <a:prstGeom prst="rect">
              <a:avLst/>
            </a:prstGeom>
          </p:spPr>
          <p:txBody>
            <a:bodyPr wrap="none">
              <a:spAutoFit/>
            </a:bodyPr>
            <a:lstStyle/>
            <a:p>
              <a:pPr algn="ctr"/>
              <a:r>
                <a:rPr lang="en-GB" sz="2400" b="1" dirty="0"/>
                <a:t>Cash</a:t>
              </a:r>
            </a:p>
          </p:txBody>
        </p:sp>
        <p:sp>
          <p:nvSpPr>
            <p:cNvPr id="27" name="Rectangle 26"/>
            <p:cNvSpPr/>
            <p:nvPr/>
          </p:nvSpPr>
          <p:spPr>
            <a:xfrm>
              <a:off x="2759167" y="2709495"/>
              <a:ext cx="2681119" cy="461665"/>
            </a:xfrm>
            <a:prstGeom prst="rect">
              <a:avLst/>
            </a:prstGeom>
          </p:spPr>
          <p:txBody>
            <a:bodyPr wrap="none">
              <a:spAutoFit/>
            </a:bodyPr>
            <a:lstStyle/>
            <a:p>
              <a:pPr algn="ctr"/>
              <a:r>
                <a:rPr lang="en-GB" sz="2400" b="1" dirty="0">
                  <a:solidFill>
                    <a:schemeClr val="accent6">
                      <a:lumMod val="75000"/>
                    </a:schemeClr>
                  </a:solidFill>
                </a:rPr>
                <a:t>Indirect</a:t>
              </a:r>
              <a:r>
                <a:rPr lang="en-GB" sz="2400" b="1" dirty="0"/>
                <a:t> </a:t>
              </a:r>
              <a:r>
                <a:rPr lang="en-GB" sz="2400" b="1" dirty="0">
                  <a:solidFill>
                    <a:schemeClr val="accent6">
                      <a:lumMod val="75000"/>
                    </a:schemeClr>
                  </a:solidFill>
                </a:rPr>
                <a:t>Investment</a:t>
              </a:r>
            </a:p>
          </p:txBody>
        </p:sp>
        <p:sp>
          <p:nvSpPr>
            <p:cNvPr id="29" name="Rectangle 28"/>
            <p:cNvSpPr/>
            <p:nvPr/>
          </p:nvSpPr>
          <p:spPr>
            <a:xfrm>
              <a:off x="5093942" y="2075656"/>
              <a:ext cx="1032398" cy="461665"/>
            </a:xfrm>
            <a:prstGeom prst="rect">
              <a:avLst/>
            </a:prstGeom>
          </p:spPr>
          <p:txBody>
            <a:bodyPr wrap="none">
              <a:spAutoFit/>
            </a:bodyPr>
            <a:lstStyle/>
            <a:p>
              <a:pPr algn="ctr"/>
              <a:r>
                <a:rPr lang="en-GB" sz="2400" b="1" dirty="0"/>
                <a:t>Shares</a:t>
              </a:r>
            </a:p>
          </p:txBody>
        </p:sp>
      </p:grpSp>
      <p:sp>
        <p:nvSpPr>
          <p:cNvPr id="3" name="Content Placeholder 2"/>
          <p:cNvSpPr>
            <a:spLocks noGrp="1"/>
          </p:cNvSpPr>
          <p:nvPr>
            <p:ph idx="1"/>
          </p:nvPr>
        </p:nvSpPr>
        <p:spPr>
          <a:xfrm>
            <a:off x="457200" y="4048102"/>
            <a:ext cx="8229600" cy="2078061"/>
          </a:xfrm>
        </p:spPr>
        <p:txBody>
          <a:bodyPr>
            <a:normAutofit fontScale="85000" lnSpcReduction="10000"/>
          </a:bodyPr>
          <a:lstStyle/>
          <a:p>
            <a:pPr marL="0" indent="0" algn="ctr">
              <a:buNone/>
            </a:pPr>
            <a:r>
              <a:rPr lang="en-GB" dirty="0">
                <a:solidFill>
                  <a:srgbClr val="045C19"/>
                </a:solidFill>
              </a:rPr>
              <a:t>All of these difficulties could be addressed if Harris chose to invest in a COLLECTIVE INVESTMENT SCHEME, i.e. </a:t>
            </a:r>
            <a:r>
              <a:rPr lang="en-GB" dirty="0">
                <a:solidFill>
                  <a:schemeClr val="accent6">
                    <a:lumMod val="75000"/>
                  </a:schemeClr>
                </a:solidFill>
              </a:rPr>
              <a:t>indirect investment </a:t>
            </a:r>
            <a:r>
              <a:rPr lang="en-GB" dirty="0">
                <a:solidFill>
                  <a:srgbClr val="045C19"/>
                </a:solidFill>
              </a:rPr>
              <a:t>whereby a fund management company makes the decisions on where the investment from Harris would be best placed.</a:t>
            </a:r>
          </a:p>
          <a:p>
            <a:endParaRPr lang="en-GB" dirty="0"/>
          </a:p>
        </p:txBody>
      </p:sp>
    </p:spTree>
    <p:custDataLst>
      <p:tags r:id="rId1"/>
    </p:custDataLst>
    <p:extLst>
      <p:ext uri="{BB962C8B-B14F-4D97-AF65-F5344CB8AC3E}">
        <p14:creationId xmlns:p14="http://schemas.microsoft.com/office/powerpoint/2010/main" val="8118092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3" descr="M:\Marketing\Design work\Website\screen\getintofinance\gif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22"/>
          <p:cNvSpPr/>
          <p:nvPr/>
        </p:nvSpPr>
        <p:spPr>
          <a:xfrm>
            <a:off x="0" y="0"/>
            <a:ext cx="9180512" cy="1484784"/>
          </a:xfrm>
          <a:prstGeom prst="rect">
            <a:avLst/>
          </a:prstGeom>
          <a:solidFill>
            <a:srgbClr val="045C19">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anchor="ctr"/>
          <a:lstStyle/>
          <a:p>
            <a:pPr algn="ctr">
              <a:defRPr/>
            </a:pPr>
            <a:endParaRPr lang="en-GB"/>
          </a:p>
        </p:txBody>
      </p:sp>
      <p:sp>
        <p:nvSpPr>
          <p:cNvPr id="2" name="Title 1"/>
          <p:cNvSpPr>
            <a:spLocks noGrp="1"/>
          </p:cNvSpPr>
          <p:nvPr>
            <p:ph type="title"/>
          </p:nvPr>
        </p:nvSpPr>
        <p:spPr/>
        <p:txBody>
          <a:bodyPr>
            <a:noAutofit/>
          </a:bodyPr>
          <a:lstStyle/>
          <a:p>
            <a:r>
              <a:rPr lang="en-GB" b="1" dirty="0">
                <a:solidFill>
                  <a:schemeClr val="bg1">
                    <a:lumMod val="95000"/>
                  </a:schemeClr>
                </a:solidFill>
              </a:rPr>
              <a:t>Indirect Investment: Diversification</a:t>
            </a:r>
          </a:p>
        </p:txBody>
      </p:sp>
      <p:sp>
        <p:nvSpPr>
          <p:cNvPr id="8" name="Rectangle 7"/>
          <p:cNvSpPr/>
          <p:nvPr/>
        </p:nvSpPr>
        <p:spPr>
          <a:xfrm>
            <a:off x="-108520" y="1484784"/>
            <a:ext cx="9296733" cy="5406584"/>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anchor="ctr"/>
          <a:lstStyle/>
          <a:p>
            <a:pPr algn="ctr">
              <a:defRPr/>
            </a:pPr>
            <a:endParaRPr lang="en-GB"/>
          </a:p>
        </p:txBody>
      </p:sp>
      <p:pic>
        <p:nvPicPr>
          <p:cNvPr id="12" name="Picture 2" descr="M:\Marketing\Design work\Website\screen\getintofinance\gif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77492" t="6377" r="4485" b="77909"/>
          <a:stretch/>
        </p:blipFill>
        <p:spPr bwMode="auto">
          <a:xfrm>
            <a:off x="8244408" y="6334147"/>
            <a:ext cx="795144" cy="410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3"/>
          <p:cNvSpPr>
            <a:spLocks noGrp="1"/>
          </p:cNvSpPr>
          <p:nvPr>
            <p:ph idx="1"/>
          </p:nvPr>
        </p:nvSpPr>
        <p:spPr>
          <a:xfrm>
            <a:off x="457200" y="2716051"/>
            <a:ext cx="8229600" cy="3410112"/>
          </a:xfrm>
          <a:solidFill>
            <a:schemeClr val="accent3">
              <a:lumMod val="60000"/>
              <a:lumOff val="40000"/>
            </a:schemeClr>
          </a:solidFill>
          <a:ln w="28575">
            <a:solidFill>
              <a:srgbClr val="045C19"/>
            </a:solidFill>
          </a:ln>
        </p:spPr>
        <p:txBody>
          <a:bodyPr>
            <a:noAutofit/>
          </a:bodyPr>
          <a:lstStyle/>
          <a:p>
            <a:pPr marL="0" lvl="0" indent="0">
              <a:buNone/>
            </a:pPr>
            <a:r>
              <a:rPr lang="en-GB" sz="2000" b="1" dirty="0"/>
              <a:t>With a collective scheme Harris can benefit from diversification:</a:t>
            </a:r>
          </a:p>
          <a:p>
            <a:r>
              <a:rPr lang="en-GB" sz="2000" dirty="0"/>
              <a:t>The more companies’ shares, held the </a:t>
            </a:r>
            <a:r>
              <a:rPr lang="en-GB" sz="2000" b="1" dirty="0"/>
              <a:t>greater the spread of potential risk </a:t>
            </a:r>
            <a:r>
              <a:rPr lang="en-GB" sz="2000" dirty="0"/>
              <a:t>for the investor i.e. they have avoided putting all their eggs in one basket. If one company performs poorly, another may perform better.</a:t>
            </a:r>
          </a:p>
          <a:p>
            <a:r>
              <a:rPr lang="en-GB" sz="2000" dirty="0"/>
              <a:t>This is a key advantage of a fund, as the fund is gathering lots of individual investments and therefore is </a:t>
            </a:r>
            <a:r>
              <a:rPr lang="en-GB" sz="2000" b="1" dirty="0"/>
              <a:t>able to invest larger sums of money </a:t>
            </a:r>
            <a:r>
              <a:rPr lang="en-GB" sz="2000" dirty="0"/>
              <a:t>in a variety of different company shares.</a:t>
            </a:r>
          </a:p>
          <a:p>
            <a:r>
              <a:rPr lang="en-GB" sz="2000" dirty="0"/>
              <a:t>So if Harris were to invest in a “technology fund” he would be able to resolve the issue of being restricted with his investments.</a:t>
            </a:r>
          </a:p>
          <a:p>
            <a:pPr lvl="0"/>
            <a:endParaRPr lang="en-GB" sz="2000" b="1" dirty="0"/>
          </a:p>
          <a:p>
            <a:pPr marL="57150" indent="0">
              <a:buNone/>
            </a:pPr>
            <a:endParaRPr lang="en-GB" sz="2000" dirty="0">
              <a:solidFill>
                <a:srgbClr val="045C19"/>
              </a:solidFill>
            </a:endParaRPr>
          </a:p>
        </p:txBody>
      </p:sp>
      <p:pic>
        <p:nvPicPr>
          <p:cNvPr id="9" name="Picture 4" descr="M:\Marketing\Design work\Brochures\get into finance\2014\gif.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48264" y="6165304"/>
            <a:ext cx="1296144" cy="72008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7"/>
          <a:stretch>
            <a:fillRect/>
          </a:stretch>
        </p:blipFill>
        <p:spPr>
          <a:xfrm>
            <a:off x="2737831" y="1612449"/>
            <a:ext cx="3704850" cy="1014423"/>
          </a:xfrm>
          <a:prstGeom prst="rect">
            <a:avLst/>
          </a:prstGeom>
        </p:spPr>
      </p:pic>
      <p:pic>
        <p:nvPicPr>
          <p:cNvPr id="2050" name="Picture 2" descr="http://moaablogs.org/financial/wp-content/uploads/2014/01/eggbasket_WEB.jpg"/>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7042034" y="44372"/>
            <a:ext cx="2150030" cy="1476354"/>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754028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3" descr="M:\Marketing\Design work\Website\screen\getintofinance\gif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22"/>
          <p:cNvSpPr/>
          <p:nvPr/>
        </p:nvSpPr>
        <p:spPr>
          <a:xfrm>
            <a:off x="0" y="0"/>
            <a:ext cx="9180512" cy="1484784"/>
          </a:xfrm>
          <a:prstGeom prst="rect">
            <a:avLst/>
          </a:prstGeom>
          <a:solidFill>
            <a:srgbClr val="045C19">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anchor="ctr"/>
          <a:lstStyle/>
          <a:p>
            <a:pPr algn="ctr">
              <a:defRPr/>
            </a:pPr>
            <a:endParaRPr lang="en-GB"/>
          </a:p>
        </p:txBody>
      </p:sp>
      <p:sp>
        <p:nvSpPr>
          <p:cNvPr id="2" name="Title 1"/>
          <p:cNvSpPr>
            <a:spLocks noGrp="1"/>
          </p:cNvSpPr>
          <p:nvPr>
            <p:ph type="title"/>
          </p:nvPr>
        </p:nvSpPr>
        <p:spPr/>
        <p:txBody>
          <a:bodyPr>
            <a:noAutofit/>
          </a:bodyPr>
          <a:lstStyle/>
          <a:p>
            <a:r>
              <a:rPr lang="en-GB" b="1" dirty="0">
                <a:solidFill>
                  <a:schemeClr val="bg1">
                    <a:lumMod val="95000"/>
                  </a:schemeClr>
                </a:solidFill>
              </a:rPr>
              <a:t>Indirect Investment: </a:t>
            </a:r>
            <a:br>
              <a:rPr lang="en-GB" b="1" dirty="0">
                <a:solidFill>
                  <a:schemeClr val="bg1">
                    <a:lumMod val="95000"/>
                  </a:schemeClr>
                </a:solidFill>
              </a:rPr>
            </a:br>
            <a:r>
              <a:rPr lang="en-GB" b="1" dirty="0">
                <a:solidFill>
                  <a:schemeClr val="bg1">
                    <a:lumMod val="95000"/>
                  </a:schemeClr>
                </a:solidFill>
              </a:rPr>
              <a:t>Purchase a Proportion of a Share</a:t>
            </a:r>
          </a:p>
        </p:txBody>
      </p:sp>
      <p:sp>
        <p:nvSpPr>
          <p:cNvPr id="8" name="Rectangle 7"/>
          <p:cNvSpPr/>
          <p:nvPr/>
        </p:nvSpPr>
        <p:spPr>
          <a:xfrm>
            <a:off x="-108520" y="1484784"/>
            <a:ext cx="9296733" cy="5406584"/>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anchor="ctr"/>
          <a:lstStyle/>
          <a:p>
            <a:pPr algn="ctr">
              <a:defRPr/>
            </a:pPr>
            <a:endParaRPr lang="en-GB"/>
          </a:p>
        </p:txBody>
      </p:sp>
      <p:pic>
        <p:nvPicPr>
          <p:cNvPr id="12" name="Picture 2" descr="M:\Marketing\Design work\Website\screen\getintofinance\gif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77492" t="6377" r="4485" b="77909"/>
          <a:stretch/>
        </p:blipFill>
        <p:spPr bwMode="auto">
          <a:xfrm>
            <a:off x="8244408" y="6334147"/>
            <a:ext cx="795144" cy="410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3"/>
          <p:cNvSpPr>
            <a:spLocks noGrp="1"/>
          </p:cNvSpPr>
          <p:nvPr>
            <p:ph idx="1"/>
          </p:nvPr>
        </p:nvSpPr>
        <p:spPr>
          <a:xfrm>
            <a:off x="457200" y="2716051"/>
            <a:ext cx="8229600" cy="3410112"/>
          </a:xfrm>
        </p:spPr>
        <p:txBody>
          <a:bodyPr>
            <a:normAutofit/>
          </a:bodyPr>
          <a:lstStyle/>
          <a:p>
            <a:pPr lvl="0"/>
            <a:r>
              <a:rPr lang="en-GB" dirty="0"/>
              <a:t>It would also solve the second issue as now being part of a fund means he would have access to a </a:t>
            </a:r>
            <a:r>
              <a:rPr lang="en-GB" b="1" dirty="0"/>
              <a:t>proportion</a:t>
            </a:r>
            <a:r>
              <a:rPr lang="en-GB" dirty="0"/>
              <a:t> of the Apple and Google shares in the fund.</a:t>
            </a:r>
          </a:p>
        </p:txBody>
      </p:sp>
      <p:pic>
        <p:nvPicPr>
          <p:cNvPr id="9" name="Picture 4" descr="M:\Marketing\Design work\Brochures\get into finance\2014\gif.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48264" y="6165304"/>
            <a:ext cx="1296144" cy="72008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7"/>
          <a:stretch>
            <a:fillRect/>
          </a:stretch>
        </p:blipFill>
        <p:spPr>
          <a:xfrm>
            <a:off x="2737831" y="1612449"/>
            <a:ext cx="3704850" cy="1014423"/>
          </a:xfrm>
          <a:prstGeom prst="rect">
            <a:avLst/>
          </a:prstGeom>
        </p:spPr>
      </p:pic>
      <p:pic>
        <p:nvPicPr>
          <p:cNvPr id="5" name="Picture 4" descr="Pie Chart, Diagram, 3D, Graph, Pie, Project, Report"/>
          <p:cNvPicPr>
            <a:picLocks noChangeAspect="1"/>
          </p:cNvPicPr>
          <p:nvPr/>
        </p:nvPicPr>
        <p:blipFill>
          <a:blip r:embed="rId8"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1650267" y="4771396"/>
            <a:ext cx="2030915" cy="1516839"/>
          </a:xfrm>
          <a:prstGeom prst="rect">
            <a:avLst/>
          </a:prstGeom>
        </p:spPr>
      </p:pic>
      <p:pic>
        <p:nvPicPr>
          <p:cNvPr id="11" name="Picture 10" descr="Pie Chart, Diagram, 3D, Graph, Pie, Project, Report"/>
          <p:cNvPicPr>
            <a:picLocks noChangeAspect="1"/>
          </p:cNvPicPr>
          <p:nvPr/>
        </p:nvPicPr>
        <p:blipFill>
          <a:blip r:embed="rId8" cstate="print">
            <a:duotone>
              <a:prstClr val="black"/>
              <a:srgbClr val="FF0000">
                <a:tint val="45000"/>
                <a:satMod val="400000"/>
              </a:srgbClr>
            </a:duotone>
            <a:extLst>
              <a:ext uri="{28A0092B-C50C-407E-A947-70E740481C1C}">
                <a14:useLocalDpi xmlns:a14="http://schemas.microsoft.com/office/drawing/2010/main" val="0"/>
              </a:ext>
            </a:extLst>
          </a:blip>
          <a:stretch>
            <a:fillRect/>
          </a:stretch>
        </p:blipFill>
        <p:spPr>
          <a:xfrm>
            <a:off x="4647888" y="4710801"/>
            <a:ext cx="2112047" cy="1577434"/>
          </a:xfrm>
          <a:prstGeom prst="rect">
            <a:avLst/>
          </a:prstGeom>
        </p:spPr>
      </p:pic>
      <p:sp>
        <p:nvSpPr>
          <p:cNvPr id="6" name="TextBox 5"/>
          <p:cNvSpPr txBox="1"/>
          <p:nvPr/>
        </p:nvSpPr>
        <p:spPr>
          <a:xfrm>
            <a:off x="1990841" y="4941168"/>
            <a:ext cx="1483291" cy="369332"/>
          </a:xfrm>
          <a:prstGeom prst="rect">
            <a:avLst/>
          </a:prstGeom>
          <a:noFill/>
        </p:spPr>
        <p:txBody>
          <a:bodyPr wrap="none" rtlCol="0">
            <a:spAutoFit/>
          </a:bodyPr>
          <a:lstStyle/>
          <a:p>
            <a:r>
              <a:rPr lang="en-GB" dirty="0"/>
              <a:t>Apple 1 Share</a:t>
            </a:r>
          </a:p>
        </p:txBody>
      </p:sp>
      <p:sp>
        <p:nvSpPr>
          <p:cNvPr id="13" name="TextBox 12"/>
          <p:cNvSpPr txBox="1"/>
          <p:nvPr/>
        </p:nvSpPr>
        <p:spPr>
          <a:xfrm>
            <a:off x="5055113" y="4931876"/>
            <a:ext cx="1605119" cy="369332"/>
          </a:xfrm>
          <a:prstGeom prst="rect">
            <a:avLst/>
          </a:prstGeom>
          <a:noFill/>
        </p:spPr>
        <p:txBody>
          <a:bodyPr wrap="none" rtlCol="0">
            <a:spAutoFit/>
          </a:bodyPr>
          <a:lstStyle/>
          <a:p>
            <a:r>
              <a:rPr lang="en-GB" dirty="0"/>
              <a:t>Google 1 Share</a:t>
            </a:r>
          </a:p>
        </p:txBody>
      </p:sp>
      <p:sp>
        <p:nvSpPr>
          <p:cNvPr id="14" name="TextBox 13"/>
          <p:cNvSpPr txBox="1"/>
          <p:nvPr/>
        </p:nvSpPr>
        <p:spPr>
          <a:xfrm>
            <a:off x="539552" y="5786680"/>
            <a:ext cx="1398747" cy="738664"/>
          </a:xfrm>
          <a:prstGeom prst="rect">
            <a:avLst/>
          </a:prstGeom>
          <a:noFill/>
        </p:spPr>
        <p:txBody>
          <a:bodyPr wrap="square" rtlCol="0">
            <a:spAutoFit/>
          </a:bodyPr>
          <a:lstStyle/>
          <a:p>
            <a:pPr algn="ctr"/>
            <a:r>
              <a:rPr lang="en-GB" sz="1400" dirty="0"/>
              <a:t>Harris’ proportion of the Apple Share</a:t>
            </a:r>
          </a:p>
        </p:txBody>
      </p:sp>
      <p:sp>
        <p:nvSpPr>
          <p:cNvPr id="15" name="TextBox 14"/>
          <p:cNvSpPr txBox="1"/>
          <p:nvPr/>
        </p:nvSpPr>
        <p:spPr>
          <a:xfrm>
            <a:off x="3474133" y="6074712"/>
            <a:ext cx="1580980" cy="738664"/>
          </a:xfrm>
          <a:prstGeom prst="rect">
            <a:avLst/>
          </a:prstGeom>
          <a:noFill/>
        </p:spPr>
        <p:txBody>
          <a:bodyPr wrap="square" rtlCol="0">
            <a:spAutoFit/>
          </a:bodyPr>
          <a:lstStyle/>
          <a:p>
            <a:pPr algn="ctr"/>
            <a:r>
              <a:rPr lang="en-GB" sz="1400" dirty="0"/>
              <a:t>Harris’ proportion of the Google Share</a:t>
            </a:r>
          </a:p>
        </p:txBody>
      </p:sp>
    </p:spTree>
    <p:custDataLst>
      <p:tags r:id="rId1"/>
    </p:custDataLst>
    <p:extLst>
      <p:ext uri="{BB962C8B-B14F-4D97-AF65-F5344CB8AC3E}">
        <p14:creationId xmlns:p14="http://schemas.microsoft.com/office/powerpoint/2010/main" val="19782538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3" descr="M:\Marketing\Design work\Website\screen\getintofinance\gif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22"/>
          <p:cNvSpPr/>
          <p:nvPr/>
        </p:nvSpPr>
        <p:spPr>
          <a:xfrm>
            <a:off x="0" y="0"/>
            <a:ext cx="9180512" cy="1484784"/>
          </a:xfrm>
          <a:prstGeom prst="rect">
            <a:avLst/>
          </a:prstGeom>
          <a:solidFill>
            <a:srgbClr val="045C19">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anchor="ctr"/>
          <a:lstStyle/>
          <a:p>
            <a:pPr algn="ctr">
              <a:defRPr/>
            </a:pPr>
            <a:endParaRPr lang="en-GB"/>
          </a:p>
        </p:txBody>
      </p:sp>
      <p:sp>
        <p:nvSpPr>
          <p:cNvPr id="2" name="Title 1"/>
          <p:cNvSpPr>
            <a:spLocks noGrp="1"/>
          </p:cNvSpPr>
          <p:nvPr>
            <p:ph type="title"/>
          </p:nvPr>
        </p:nvSpPr>
        <p:spPr/>
        <p:txBody>
          <a:bodyPr>
            <a:noAutofit/>
          </a:bodyPr>
          <a:lstStyle/>
          <a:p>
            <a:r>
              <a:rPr lang="en-GB" b="1" dirty="0">
                <a:solidFill>
                  <a:schemeClr val="bg1">
                    <a:lumMod val="95000"/>
                  </a:schemeClr>
                </a:solidFill>
              </a:rPr>
              <a:t>Indirect Investment: </a:t>
            </a:r>
            <a:br>
              <a:rPr lang="en-GB" b="1" dirty="0">
                <a:solidFill>
                  <a:schemeClr val="bg1">
                    <a:lumMod val="95000"/>
                  </a:schemeClr>
                </a:solidFill>
              </a:rPr>
            </a:br>
            <a:r>
              <a:rPr lang="en-GB" b="1" dirty="0">
                <a:solidFill>
                  <a:schemeClr val="bg1">
                    <a:lumMod val="95000"/>
                  </a:schemeClr>
                </a:solidFill>
              </a:rPr>
              <a:t>The Apple &amp; Google Fund</a:t>
            </a:r>
          </a:p>
        </p:txBody>
      </p:sp>
      <p:sp>
        <p:nvSpPr>
          <p:cNvPr id="8" name="Rectangle 7"/>
          <p:cNvSpPr/>
          <p:nvPr/>
        </p:nvSpPr>
        <p:spPr>
          <a:xfrm>
            <a:off x="-108520" y="1484784"/>
            <a:ext cx="9296733" cy="5406584"/>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anchor="ctr"/>
          <a:lstStyle/>
          <a:p>
            <a:pPr algn="ctr">
              <a:defRPr/>
            </a:pPr>
            <a:endParaRPr lang="en-GB"/>
          </a:p>
        </p:txBody>
      </p:sp>
      <p:pic>
        <p:nvPicPr>
          <p:cNvPr id="12" name="Picture 2" descr="M:\Marketing\Design work\Website\screen\getintofinance\gif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77492" t="6377" r="4485" b="77909"/>
          <a:stretch/>
        </p:blipFill>
        <p:spPr bwMode="auto">
          <a:xfrm>
            <a:off x="8244408" y="6334147"/>
            <a:ext cx="795144" cy="410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3"/>
          <p:cNvSpPr>
            <a:spLocks noGrp="1"/>
          </p:cNvSpPr>
          <p:nvPr>
            <p:ph idx="1"/>
          </p:nvPr>
        </p:nvSpPr>
        <p:spPr>
          <a:xfrm>
            <a:off x="457200" y="2716051"/>
            <a:ext cx="4330824" cy="3410112"/>
          </a:xfrm>
        </p:spPr>
        <p:txBody>
          <a:bodyPr>
            <a:noAutofit/>
          </a:bodyPr>
          <a:lstStyle/>
          <a:p>
            <a:pPr marL="0" indent="0">
              <a:buNone/>
            </a:pPr>
            <a:r>
              <a:rPr lang="en-GB" sz="1600" i="1" dirty="0"/>
              <a:t>A fund manager has set up a fund to invest in the best-value technology companies, and advertises for investors. Each investor is only asked to invest $100. The fund manages to attract 1,000 investors – a total of $100,000.</a:t>
            </a:r>
          </a:p>
          <a:p>
            <a:pPr marL="0" indent="0">
              <a:buNone/>
            </a:pPr>
            <a:r>
              <a:rPr lang="en-GB" sz="1600" i="1" dirty="0"/>
              <a:t> </a:t>
            </a:r>
            <a:endParaRPr lang="en-GB" sz="1600" dirty="0"/>
          </a:p>
          <a:p>
            <a:pPr marL="0" indent="0">
              <a:buNone/>
            </a:pPr>
            <a:r>
              <a:rPr lang="en-GB" sz="1600" i="1" dirty="0"/>
              <a:t>The fund manager feels that current best value shares are those of Apple and Google. He feels slightly more positive about Apple and uses the money to buy 600 Apple shares (costing $110 each) and 65 shares in Google (costing $522 each). The remaining money in the fund is kept on deposit for the moment, ready to spend when the right opportunity arises.</a:t>
            </a:r>
            <a:endParaRPr lang="en-GB" sz="1600" dirty="0"/>
          </a:p>
          <a:p>
            <a:endParaRPr lang="en-GB" sz="1600" dirty="0"/>
          </a:p>
        </p:txBody>
      </p:sp>
      <p:pic>
        <p:nvPicPr>
          <p:cNvPr id="9" name="Picture 4" descr="M:\Marketing\Design work\Brochures\get into finance\2014\gif.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48264" y="6165304"/>
            <a:ext cx="1296144" cy="72008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7"/>
          <a:stretch>
            <a:fillRect/>
          </a:stretch>
        </p:blipFill>
        <p:spPr>
          <a:xfrm>
            <a:off x="2737831" y="1612449"/>
            <a:ext cx="3704850" cy="1014423"/>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2161969382"/>
              </p:ext>
            </p:extLst>
          </p:nvPr>
        </p:nvGraphicFramePr>
        <p:xfrm>
          <a:off x="4896544" y="3219823"/>
          <a:ext cx="3995936" cy="2233042"/>
        </p:xfrm>
        <a:graphic>
          <a:graphicData uri="http://schemas.openxmlformats.org/drawingml/2006/table">
            <a:tbl>
              <a:tblPr firstRow="1" firstCol="1" bandRow="1">
                <a:tableStyleId>{F5AB1C69-6EDB-4FF4-983F-18BD219EF322}</a:tableStyleId>
              </a:tblPr>
              <a:tblGrid>
                <a:gridCol w="1331640">
                  <a:extLst>
                    <a:ext uri="{9D8B030D-6E8A-4147-A177-3AD203B41FA5}">
                      <a16:colId xmlns:a16="http://schemas.microsoft.com/office/drawing/2014/main" val="587553431"/>
                    </a:ext>
                  </a:extLst>
                </a:gridCol>
                <a:gridCol w="720080">
                  <a:extLst>
                    <a:ext uri="{9D8B030D-6E8A-4147-A177-3AD203B41FA5}">
                      <a16:colId xmlns:a16="http://schemas.microsoft.com/office/drawing/2014/main" val="893474126"/>
                    </a:ext>
                  </a:extLst>
                </a:gridCol>
                <a:gridCol w="945232">
                  <a:extLst>
                    <a:ext uri="{9D8B030D-6E8A-4147-A177-3AD203B41FA5}">
                      <a16:colId xmlns:a16="http://schemas.microsoft.com/office/drawing/2014/main" val="2435823867"/>
                    </a:ext>
                  </a:extLst>
                </a:gridCol>
                <a:gridCol w="998984">
                  <a:extLst>
                    <a:ext uri="{9D8B030D-6E8A-4147-A177-3AD203B41FA5}">
                      <a16:colId xmlns:a16="http://schemas.microsoft.com/office/drawing/2014/main" val="1538061210"/>
                    </a:ext>
                  </a:extLst>
                </a:gridCol>
              </a:tblGrid>
              <a:tr h="355777">
                <a:tc>
                  <a:txBody>
                    <a:bodyPr/>
                    <a:lstStyle/>
                    <a:p>
                      <a:pPr algn="ctr">
                        <a:lnSpc>
                          <a:spcPct val="107000"/>
                        </a:lnSpc>
                        <a:spcAft>
                          <a:spcPts val="0"/>
                        </a:spcAft>
                      </a:pPr>
                      <a:r>
                        <a:rPr lang="en-GB" sz="1800" dirty="0">
                          <a:effectLst/>
                        </a:rPr>
                        <a:t>Investment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800" dirty="0">
                          <a:effectLst/>
                        </a:rPr>
                        <a:t>Share Price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800" dirty="0">
                          <a:effectLst/>
                        </a:rPr>
                        <a:t>Number of Shares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800" dirty="0">
                          <a:effectLst/>
                        </a:rPr>
                        <a:t>Total</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57350309"/>
                  </a:ext>
                </a:extLst>
              </a:tr>
              <a:tr h="341392">
                <a:tc>
                  <a:txBody>
                    <a:bodyPr/>
                    <a:lstStyle/>
                    <a:p>
                      <a:pPr>
                        <a:lnSpc>
                          <a:spcPct val="107000"/>
                        </a:lnSpc>
                        <a:spcAft>
                          <a:spcPts val="0"/>
                        </a:spcAft>
                      </a:pPr>
                      <a:r>
                        <a:rPr lang="en-GB" sz="1800">
                          <a:effectLst/>
                        </a:rPr>
                        <a:t>Apple</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GB" sz="1600">
                          <a:effectLst/>
                        </a:rPr>
                        <a:t>$110</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GB" sz="1600" dirty="0">
                          <a:effectLst/>
                        </a:rPr>
                        <a:t>600</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GB" sz="1600" dirty="0">
                          <a:effectLst/>
                        </a:rPr>
                        <a:t>$66,000</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03934183"/>
                  </a:ext>
                </a:extLst>
              </a:tr>
              <a:tr h="341392">
                <a:tc>
                  <a:txBody>
                    <a:bodyPr/>
                    <a:lstStyle/>
                    <a:p>
                      <a:pPr>
                        <a:lnSpc>
                          <a:spcPct val="107000"/>
                        </a:lnSpc>
                        <a:spcAft>
                          <a:spcPts val="0"/>
                        </a:spcAft>
                      </a:pPr>
                      <a:r>
                        <a:rPr lang="en-GB" sz="1800">
                          <a:effectLst/>
                        </a:rPr>
                        <a:t>Google</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GB" sz="1600">
                          <a:effectLst/>
                        </a:rPr>
                        <a:t>$522</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GB" sz="1600" dirty="0">
                          <a:effectLst/>
                        </a:rPr>
                        <a:t>65</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GB" sz="1600" dirty="0">
                          <a:effectLst/>
                        </a:rPr>
                        <a:t>$33,930</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82975365"/>
                  </a:ext>
                </a:extLst>
              </a:tr>
              <a:tr h="341392">
                <a:tc>
                  <a:txBody>
                    <a:bodyPr/>
                    <a:lstStyle/>
                    <a:p>
                      <a:pPr>
                        <a:lnSpc>
                          <a:spcPct val="107000"/>
                        </a:lnSpc>
                        <a:spcAft>
                          <a:spcPts val="0"/>
                        </a:spcAft>
                      </a:pPr>
                      <a:r>
                        <a:rPr lang="en-GB" sz="1800">
                          <a:effectLst/>
                        </a:rPr>
                        <a:t>Cash</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GB" sz="1600">
                          <a:effectLst/>
                        </a:rPr>
                        <a:t>n/a</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GB" sz="1600">
                          <a:effectLst/>
                        </a:rPr>
                        <a:t>n/a</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GB" sz="1600" dirty="0">
                          <a:effectLst/>
                        </a:rPr>
                        <a:t>$70</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63676571"/>
                  </a:ext>
                </a:extLst>
              </a:tr>
              <a:tr h="341392">
                <a:tc>
                  <a:txBody>
                    <a:bodyPr/>
                    <a:lstStyle/>
                    <a:p>
                      <a:pPr>
                        <a:lnSpc>
                          <a:spcPct val="107000"/>
                        </a:lnSpc>
                        <a:spcAft>
                          <a:spcPts val="0"/>
                        </a:spcAft>
                      </a:pPr>
                      <a:r>
                        <a:rPr lang="en-GB" sz="1800">
                          <a:effectLst/>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GB" sz="1600">
                          <a:effectLst/>
                        </a:rPr>
                        <a:t>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GB" sz="1600">
                          <a:effectLst/>
                        </a:rPr>
                        <a:t>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GB" sz="1600" dirty="0">
                          <a:effectLst/>
                        </a:rPr>
                        <a:t>$100,000</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3493385"/>
                  </a:ext>
                </a:extLst>
              </a:tr>
            </a:tbl>
          </a:graphicData>
        </a:graphic>
      </p:graphicFrame>
      <p:sp>
        <p:nvSpPr>
          <p:cNvPr id="10" name="Rectangle 1"/>
          <p:cNvSpPr>
            <a:spLocks noChangeArrowheads="1"/>
          </p:cNvSpPr>
          <p:nvPr/>
        </p:nvSpPr>
        <p:spPr bwMode="auto">
          <a:xfrm>
            <a:off x="5220072" y="2708920"/>
            <a:ext cx="306135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0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 fund’s investments are:</a:t>
            </a:r>
            <a:endParaRPr kumimoji="0" lang="en-GB" altLang="en-US" sz="1200" b="0" i="0" u="none" strike="noStrike" cap="none" normalizeH="0" baseline="0" dirty="0">
              <a:ln>
                <a:noFill/>
              </a:ln>
              <a:solidFill>
                <a:schemeClr val="tx1"/>
              </a:solidFill>
              <a:effectLst/>
            </a:endParaRPr>
          </a:p>
        </p:txBody>
      </p:sp>
    </p:spTree>
    <p:custDataLst>
      <p:tags r:id="rId1"/>
    </p:custDataLst>
    <p:extLst>
      <p:ext uri="{BB962C8B-B14F-4D97-AF65-F5344CB8AC3E}">
        <p14:creationId xmlns:p14="http://schemas.microsoft.com/office/powerpoint/2010/main" val="20239621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3" descr="M:\Marketing\Design work\Website\screen\getintofinance\gif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22"/>
          <p:cNvSpPr/>
          <p:nvPr/>
        </p:nvSpPr>
        <p:spPr>
          <a:xfrm>
            <a:off x="0" y="0"/>
            <a:ext cx="9180512" cy="1484784"/>
          </a:xfrm>
          <a:prstGeom prst="rect">
            <a:avLst/>
          </a:prstGeom>
          <a:solidFill>
            <a:srgbClr val="045C19">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anchor="ctr"/>
          <a:lstStyle/>
          <a:p>
            <a:pPr algn="ctr">
              <a:defRPr/>
            </a:pPr>
            <a:endParaRPr lang="en-GB"/>
          </a:p>
        </p:txBody>
      </p:sp>
      <p:sp>
        <p:nvSpPr>
          <p:cNvPr id="2" name="Title 1"/>
          <p:cNvSpPr>
            <a:spLocks noGrp="1"/>
          </p:cNvSpPr>
          <p:nvPr>
            <p:ph type="title"/>
          </p:nvPr>
        </p:nvSpPr>
        <p:spPr/>
        <p:txBody>
          <a:bodyPr>
            <a:noAutofit/>
          </a:bodyPr>
          <a:lstStyle/>
          <a:p>
            <a:r>
              <a:rPr lang="en-GB" b="1" dirty="0">
                <a:solidFill>
                  <a:schemeClr val="bg1">
                    <a:lumMod val="95000"/>
                  </a:schemeClr>
                </a:solidFill>
              </a:rPr>
              <a:t>Indirect Investment: </a:t>
            </a:r>
            <a:br>
              <a:rPr lang="en-GB" b="1" dirty="0">
                <a:solidFill>
                  <a:schemeClr val="bg1">
                    <a:lumMod val="95000"/>
                  </a:schemeClr>
                </a:solidFill>
              </a:rPr>
            </a:br>
            <a:r>
              <a:rPr lang="en-GB" b="1" dirty="0">
                <a:solidFill>
                  <a:schemeClr val="bg1">
                    <a:lumMod val="95000"/>
                  </a:schemeClr>
                </a:solidFill>
              </a:rPr>
              <a:t>The Apple &amp; Google Fund</a:t>
            </a:r>
          </a:p>
        </p:txBody>
      </p:sp>
      <p:sp>
        <p:nvSpPr>
          <p:cNvPr id="8" name="Rectangle 7"/>
          <p:cNvSpPr/>
          <p:nvPr/>
        </p:nvSpPr>
        <p:spPr>
          <a:xfrm>
            <a:off x="-108520" y="1484784"/>
            <a:ext cx="9296733" cy="5406584"/>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anchor="ctr"/>
          <a:lstStyle/>
          <a:p>
            <a:pPr algn="ctr">
              <a:defRPr/>
            </a:pPr>
            <a:endParaRPr lang="en-GB"/>
          </a:p>
        </p:txBody>
      </p:sp>
      <p:pic>
        <p:nvPicPr>
          <p:cNvPr id="12" name="Picture 2" descr="M:\Marketing\Design work\Website\screen\getintofinance\gif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77492" t="6377" r="4485" b="77909"/>
          <a:stretch/>
        </p:blipFill>
        <p:spPr bwMode="auto">
          <a:xfrm>
            <a:off x="8244408" y="6334147"/>
            <a:ext cx="795144" cy="410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3"/>
          <p:cNvSpPr>
            <a:spLocks noGrp="1"/>
          </p:cNvSpPr>
          <p:nvPr>
            <p:ph idx="1"/>
          </p:nvPr>
        </p:nvSpPr>
        <p:spPr>
          <a:xfrm>
            <a:off x="35496" y="2492896"/>
            <a:ext cx="4032448" cy="3499291"/>
          </a:xfrm>
        </p:spPr>
        <p:txBody>
          <a:bodyPr>
            <a:noAutofit/>
          </a:bodyPr>
          <a:lstStyle/>
          <a:p>
            <a:pPr marL="0" indent="0">
              <a:buNone/>
            </a:pPr>
            <a:r>
              <a:rPr lang="en-GB" sz="1800" i="1" dirty="0"/>
              <a:t>Each investor’s $100 is now invested in Apple and Google, despite the fact that one individual Apple or Google share is too expensive for $100 to purchase.</a:t>
            </a:r>
          </a:p>
          <a:p>
            <a:pPr marL="0" indent="0">
              <a:buNone/>
            </a:pPr>
            <a:endParaRPr lang="en-GB" sz="1800" dirty="0"/>
          </a:p>
          <a:p>
            <a:pPr marL="0" indent="0">
              <a:buNone/>
            </a:pPr>
            <a:r>
              <a:rPr lang="en-GB" sz="1800" i="1" dirty="0"/>
              <a:t>Assuming Harris uses his $100 to invest in this fund, he would now own 1/1,000</a:t>
            </a:r>
            <a:r>
              <a:rPr lang="en-GB" sz="1800" i="1" baseline="30000" dirty="0"/>
              <a:t>th</a:t>
            </a:r>
            <a:r>
              <a:rPr lang="en-GB" sz="1800" i="1" dirty="0"/>
              <a:t> of the fund, which effectively means he has 60% of an Apple share and 6.5% of a Google share, plus a little bit of cash.</a:t>
            </a:r>
          </a:p>
          <a:p>
            <a:pPr marL="0" indent="0">
              <a:buNone/>
            </a:pPr>
            <a:endParaRPr lang="en-GB" sz="1800" i="1" dirty="0"/>
          </a:p>
          <a:p>
            <a:pPr marL="0" indent="0">
              <a:buNone/>
            </a:pPr>
            <a:r>
              <a:rPr lang="en-GB" sz="1800" i="1" dirty="0"/>
              <a:t>The fund has essentially allowed Harris and the other 999 investors to purchase a portion of an Apple and Google share.</a:t>
            </a:r>
            <a:endParaRPr lang="en-GB" sz="1800" dirty="0"/>
          </a:p>
          <a:p>
            <a:pPr marL="0" indent="0">
              <a:buNone/>
            </a:pPr>
            <a:endParaRPr lang="en-GB" sz="1800" dirty="0"/>
          </a:p>
        </p:txBody>
      </p:sp>
      <p:pic>
        <p:nvPicPr>
          <p:cNvPr id="9" name="Picture 4" descr="M:\Marketing\Design work\Brochures\get into finance\2014\gif.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48264" y="6165304"/>
            <a:ext cx="1296144" cy="72008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7"/>
          <a:stretch>
            <a:fillRect/>
          </a:stretch>
        </p:blipFill>
        <p:spPr>
          <a:xfrm>
            <a:off x="3059832" y="1595826"/>
            <a:ext cx="3704850" cy="1014423"/>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299866077"/>
              </p:ext>
            </p:extLst>
          </p:nvPr>
        </p:nvGraphicFramePr>
        <p:xfrm>
          <a:off x="4067944" y="3089354"/>
          <a:ext cx="4930413" cy="2264223"/>
        </p:xfrm>
        <a:graphic>
          <a:graphicData uri="http://schemas.openxmlformats.org/drawingml/2006/table">
            <a:tbl>
              <a:tblPr firstRow="1" firstCol="1" bandRow="1">
                <a:tableStyleId>{F5AB1C69-6EDB-4FF4-983F-18BD219EF322}</a:tableStyleId>
              </a:tblPr>
              <a:tblGrid>
                <a:gridCol w="1095607">
                  <a:extLst>
                    <a:ext uri="{9D8B030D-6E8A-4147-A177-3AD203B41FA5}">
                      <a16:colId xmlns:a16="http://schemas.microsoft.com/office/drawing/2014/main" val="1005493022"/>
                    </a:ext>
                  </a:extLst>
                </a:gridCol>
                <a:gridCol w="714964">
                  <a:extLst>
                    <a:ext uri="{9D8B030D-6E8A-4147-A177-3AD203B41FA5}">
                      <a16:colId xmlns:a16="http://schemas.microsoft.com/office/drawing/2014/main" val="1908236359"/>
                    </a:ext>
                  </a:extLst>
                </a:gridCol>
                <a:gridCol w="909954">
                  <a:extLst>
                    <a:ext uri="{9D8B030D-6E8A-4147-A177-3AD203B41FA5}">
                      <a16:colId xmlns:a16="http://schemas.microsoft.com/office/drawing/2014/main" val="3491224969"/>
                    </a:ext>
                  </a:extLst>
                </a:gridCol>
                <a:gridCol w="844958">
                  <a:extLst>
                    <a:ext uri="{9D8B030D-6E8A-4147-A177-3AD203B41FA5}">
                      <a16:colId xmlns:a16="http://schemas.microsoft.com/office/drawing/2014/main" val="638988570"/>
                    </a:ext>
                  </a:extLst>
                </a:gridCol>
                <a:gridCol w="1364930">
                  <a:extLst>
                    <a:ext uri="{9D8B030D-6E8A-4147-A177-3AD203B41FA5}">
                      <a16:colId xmlns:a16="http://schemas.microsoft.com/office/drawing/2014/main" val="3100233259"/>
                    </a:ext>
                  </a:extLst>
                </a:gridCol>
              </a:tblGrid>
              <a:tr h="831471">
                <a:tc>
                  <a:txBody>
                    <a:bodyPr/>
                    <a:lstStyle/>
                    <a:p>
                      <a:pPr algn="ctr">
                        <a:lnSpc>
                          <a:spcPct val="107000"/>
                        </a:lnSpc>
                        <a:spcAft>
                          <a:spcPts val="0"/>
                        </a:spcAft>
                      </a:pPr>
                      <a:r>
                        <a:rPr lang="en-GB" sz="1600" dirty="0">
                          <a:effectLst/>
                        </a:rPr>
                        <a:t>Investment</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600" dirty="0">
                          <a:effectLst/>
                        </a:rPr>
                        <a:t>Share Price</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600">
                          <a:effectLst/>
                        </a:rPr>
                        <a:t>Number of Shares</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600">
                          <a:effectLst/>
                        </a:rPr>
                        <a:t>Total</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600" dirty="0">
                          <a:effectLst/>
                        </a:rPr>
                        <a:t>Harris’ Investment</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09190253"/>
                  </a:ext>
                </a:extLst>
              </a:tr>
              <a:tr h="358188">
                <a:tc>
                  <a:txBody>
                    <a:bodyPr/>
                    <a:lstStyle/>
                    <a:p>
                      <a:pPr>
                        <a:lnSpc>
                          <a:spcPct val="107000"/>
                        </a:lnSpc>
                        <a:spcAft>
                          <a:spcPts val="0"/>
                        </a:spcAft>
                      </a:pPr>
                      <a:r>
                        <a:rPr lang="en-GB" sz="1600">
                          <a:effectLst/>
                        </a:rPr>
                        <a:t>Apple</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GB" sz="1400">
                          <a:effectLst/>
                        </a:rPr>
                        <a:t>$110</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GB" sz="1400">
                          <a:effectLst/>
                        </a:rPr>
                        <a:t>600</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GB" sz="1400">
                          <a:effectLst/>
                        </a:rPr>
                        <a:t>$66,000</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GB" sz="1400">
                          <a:effectLst/>
                        </a:rPr>
                        <a:t>$66.00</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376428"/>
                  </a:ext>
                </a:extLst>
              </a:tr>
              <a:tr h="358188">
                <a:tc>
                  <a:txBody>
                    <a:bodyPr/>
                    <a:lstStyle/>
                    <a:p>
                      <a:pPr>
                        <a:lnSpc>
                          <a:spcPct val="107000"/>
                        </a:lnSpc>
                        <a:spcAft>
                          <a:spcPts val="0"/>
                        </a:spcAft>
                      </a:pPr>
                      <a:r>
                        <a:rPr lang="en-GB" sz="1600">
                          <a:effectLst/>
                        </a:rPr>
                        <a:t>Google</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GB" sz="1400">
                          <a:effectLst/>
                        </a:rPr>
                        <a:t>$522</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GB" sz="1400">
                          <a:effectLst/>
                        </a:rPr>
                        <a:t>65</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GB" sz="1400">
                          <a:effectLst/>
                        </a:rPr>
                        <a:t>$33,930</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GB" sz="1400">
                          <a:effectLst/>
                        </a:rPr>
                        <a:t>$33.93</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06425974"/>
                  </a:ext>
                </a:extLst>
              </a:tr>
              <a:tr h="358188">
                <a:tc>
                  <a:txBody>
                    <a:bodyPr/>
                    <a:lstStyle/>
                    <a:p>
                      <a:pPr>
                        <a:lnSpc>
                          <a:spcPct val="107000"/>
                        </a:lnSpc>
                        <a:spcAft>
                          <a:spcPts val="0"/>
                        </a:spcAft>
                      </a:pPr>
                      <a:r>
                        <a:rPr lang="en-GB" sz="1600">
                          <a:effectLst/>
                        </a:rPr>
                        <a:t>Cash</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GB" sz="1400">
                          <a:effectLst/>
                        </a:rPr>
                        <a:t>n/a</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GB" sz="1400">
                          <a:effectLst/>
                        </a:rPr>
                        <a:t>n/a</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GB" sz="1400">
                          <a:effectLst/>
                        </a:rPr>
                        <a:t>$70</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GB" sz="1400">
                          <a:effectLst/>
                        </a:rPr>
                        <a:t>$0.07</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28833216"/>
                  </a:ext>
                </a:extLst>
              </a:tr>
              <a:tr h="358188">
                <a:tc>
                  <a:txBody>
                    <a:bodyPr/>
                    <a:lstStyle/>
                    <a:p>
                      <a:pPr>
                        <a:lnSpc>
                          <a:spcPct val="107000"/>
                        </a:lnSpc>
                        <a:spcAft>
                          <a:spcPts val="0"/>
                        </a:spcAft>
                      </a:pPr>
                      <a:r>
                        <a:rPr lang="en-GB" sz="1600">
                          <a:effectLst/>
                        </a:rPr>
                        <a:t>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GB" sz="1400">
                          <a:effectLst/>
                        </a:rPr>
                        <a:t> </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GB" sz="1400">
                          <a:effectLst/>
                        </a:rPr>
                        <a:t> </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GB" sz="1400">
                          <a:effectLst/>
                        </a:rPr>
                        <a:t>$100,000</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GB" sz="1400" dirty="0">
                          <a:effectLst/>
                        </a:rPr>
                        <a:t>$100</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09186479"/>
                  </a:ext>
                </a:extLst>
              </a:tr>
            </a:tbl>
          </a:graphicData>
        </a:graphic>
      </p:graphicFrame>
    </p:spTree>
    <p:custDataLst>
      <p:tags r:id="rId1"/>
    </p:custDataLst>
    <p:extLst>
      <p:ext uri="{BB962C8B-B14F-4D97-AF65-F5344CB8AC3E}">
        <p14:creationId xmlns:p14="http://schemas.microsoft.com/office/powerpoint/2010/main" val="37180300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3" descr="M:\Marketing\Design work\Website\screen\getintofinance\gif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22"/>
          <p:cNvSpPr/>
          <p:nvPr/>
        </p:nvSpPr>
        <p:spPr>
          <a:xfrm>
            <a:off x="0" y="0"/>
            <a:ext cx="9180512" cy="1484784"/>
          </a:xfrm>
          <a:prstGeom prst="rect">
            <a:avLst/>
          </a:prstGeom>
          <a:solidFill>
            <a:srgbClr val="045C19">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anchor="ctr"/>
          <a:lstStyle/>
          <a:p>
            <a:pPr algn="ctr">
              <a:defRPr/>
            </a:pPr>
            <a:endParaRPr lang="en-GB"/>
          </a:p>
        </p:txBody>
      </p:sp>
      <p:sp>
        <p:nvSpPr>
          <p:cNvPr id="2" name="Title 1"/>
          <p:cNvSpPr>
            <a:spLocks noGrp="1"/>
          </p:cNvSpPr>
          <p:nvPr>
            <p:ph type="title"/>
          </p:nvPr>
        </p:nvSpPr>
        <p:spPr/>
        <p:txBody>
          <a:bodyPr>
            <a:noAutofit/>
          </a:bodyPr>
          <a:lstStyle/>
          <a:p>
            <a:r>
              <a:rPr lang="en-GB" b="1" dirty="0">
                <a:solidFill>
                  <a:schemeClr val="bg1">
                    <a:lumMod val="95000"/>
                  </a:schemeClr>
                </a:solidFill>
              </a:rPr>
              <a:t>Indirect Investment:</a:t>
            </a:r>
            <a:br>
              <a:rPr lang="en-GB" b="1" dirty="0">
                <a:solidFill>
                  <a:schemeClr val="bg1">
                    <a:lumMod val="95000"/>
                  </a:schemeClr>
                </a:solidFill>
              </a:rPr>
            </a:br>
            <a:r>
              <a:rPr lang="en-GB" b="1" dirty="0">
                <a:solidFill>
                  <a:schemeClr val="bg1">
                    <a:lumMod val="95000"/>
                  </a:schemeClr>
                </a:solidFill>
              </a:rPr>
              <a:t>Access to Experts</a:t>
            </a:r>
          </a:p>
        </p:txBody>
      </p:sp>
      <p:sp>
        <p:nvSpPr>
          <p:cNvPr id="8" name="Rectangle 7"/>
          <p:cNvSpPr/>
          <p:nvPr/>
        </p:nvSpPr>
        <p:spPr>
          <a:xfrm>
            <a:off x="-108520" y="1484784"/>
            <a:ext cx="9296733" cy="5406584"/>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anchor="ctr"/>
          <a:lstStyle/>
          <a:p>
            <a:pPr algn="ctr">
              <a:defRPr/>
            </a:pPr>
            <a:endParaRPr lang="en-GB"/>
          </a:p>
        </p:txBody>
      </p:sp>
      <p:pic>
        <p:nvPicPr>
          <p:cNvPr id="12" name="Picture 2" descr="M:\Marketing\Design work\Website\screen\getintofinance\gif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77492" t="6377" r="4485" b="77909"/>
          <a:stretch/>
        </p:blipFill>
        <p:spPr bwMode="auto">
          <a:xfrm>
            <a:off x="8244408" y="6334147"/>
            <a:ext cx="795144" cy="410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3"/>
          <p:cNvSpPr>
            <a:spLocks noGrp="1"/>
          </p:cNvSpPr>
          <p:nvPr>
            <p:ph idx="1"/>
          </p:nvPr>
        </p:nvSpPr>
        <p:spPr>
          <a:xfrm>
            <a:off x="457200" y="2716051"/>
            <a:ext cx="8229600" cy="3410112"/>
          </a:xfrm>
          <a:solidFill>
            <a:schemeClr val="accent3">
              <a:lumMod val="60000"/>
              <a:lumOff val="40000"/>
            </a:schemeClr>
          </a:solidFill>
        </p:spPr>
        <p:style>
          <a:lnRef idx="2">
            <a:schemeClr val="dk1"/>
          </a:lnRef>
          <a:fillRef idx="1">
            <a:schemeClr val="lt1"/>
          </a:fillRef>
          <a:effectRef idx="0">
            <a:schemeClr val="dk1"/>
          </a:effectRef>
          <a:fontRef idx="minor">
            <a:schemeClr val="dk1"/>
          </a:fontRef>
        </p:style>
        <p:txBody>
          <a:bodyPr>
            <a:normAutofit fontScale="70000" lnSpcReduction="20000"/>
          </a:bodyPr>
          <a:lstStyle/>
          <a:p>
            <a:pPr marL="0" lvl="0" indent="0">
              <a:buNone/>
            </a:pPr>
            <a:r>
              <a:rPr lang="en-GB" b="1" dirty="0"/>
              <a:t>It would provide Harris with access to a </a:t>
            </a:r>
            <a:r>
              <a:rPr lang="en-GB" b="1" dirty="0">
                <a:solidFill>
                  <a:srgbClr val="FF0000"/>
                </a:solidFill>
              </a:rPr>
              <a:t>group of professionals </a:t>
            </a:r>
            <a:r>
              <a:rPr lang="en-GB" b="1" dirty="0"/>
              <a:t>at the fund management firm who can advise on investment decisions. </a:t>
            </a:r>
          </a:p>
          <a:p>
            <a:pPr marL="0" lvl="0" indent="0">
              <a:buNone/>
            </a:pPr>
            <a:endParaRPr lang="en-GB" dirty="0"/>
          </a:p>
          <a:p>
            <a:r>
              <a:rPr lang="en-GB" dirty="0"/>
              <a:t>They have the financial knowledge and expertise to make informed investment decisions.</a:t>
            </a:r>
          </a:p>
          <a:p>
            <a:endParaRPr lang="en-GB" dirty="0"/>
          </a:p>
          <a:p>
            <a:r>
              <a:rPr lang="en-GB" dirty="0"/>
              <a:t>They will constantly monitor the firms within specific industries to ensure they are able to offer funds made up of a diverse range of companies.</a:t>
            </a:r>
          </a:p>
          <a:p>
            <a:pPr marL="57150" indent="0">
              <a:buNone/>
            </a:pPr>
            <a:endParaRPr lang="en-GB" dirty="0">
              <a:solidFill>
                <a:srgbClr val="045C19"/>
              </a:solidFill>
            </a:endParaRPr>
          </a:p>
        </p:txBody>
      </p:sp>
      <p:pic>
        <p:nvPicPr>
          <p:cNvPr id="9" name="Picture 4" descr="M:\Marketing\Design work\Brochures\get into finance\2014\gif.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48264" y="6165304"/>
            <a:ext cx="1296144" cy="72008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7"/>
          <a:stretch>
            <a:fillRect/>
          </a:stretch>
        </p:blipFill>
        <p:spPr>
          <a:xfrm>
            <a:off x="2737831" y="1612449"/>
            <a:ext cx="3704850" cy="1014423"/>
          </a:xfrm>
          <a:prstGeom prst="rect">
            <a:avLst/>
          </a:prstGeom>
        </p:spPr>
      </p:pic>
      <p:pic>
        <p:nvPicPr>
          <p:cNvPr id="6" name="Picture 5" descr="Building Websites that are responsive, reflective, branded for you ..."/>
          <p:cNvPicPr>
            <a:picLocks noChangeAspect="1"/>
          </p:cNvPicPr>
          <p:nvPr/>
        </p:nvPicPr>
        <p:blipFill>
          <a:blip r:embed="rId8" cstate="print">
            <a:extLst>
              <a:ext uri="{BEBA8EAE-BF5A-486C-A8C5-ECC9F3942E4B}">
                <a14:imgProps xmlns:a14="http://schemas.microsoft.com/office/drawing/2010/main">
                  <a14:imgLayer r:embed="rId9">
                    <a14:imgEffect>
                      <a14:backgroundRemoval t="1161" b="89967" l="5063" r="90000"/>
                    </a14:imgEffect>
                  </a14:imgLayer>
                </a14:imgProps>
              </a:ext>
              <a:ext uri="{28A0092B-C50C-407E-A947-70E740481C1C}">
                <a14:useLocalDpi xmlns:a14="http://schemas.microsoft.com/office/drawing/2010/main" val="0"/>
              </a:ext>
            </a:extLst>
          </a:blip>
          <a:stretch>
            <a:fillRect/>
          </a:stretch>
        </p:blipFill>
        <p:spPr>
          <a:xfrm>
            <a:off x="5897773" y="-21418"/>
            <a:ext cx="3397125" cy="2560583"/>
          </a:xfrm>
          <a:prstGeom prst="rect">
            <a:avLst/>
          </a:prstGeom>
        </p:spPr>
      </p:pic>
    </p:spTree>
    <p:custDataLst>
      <p:tags r:id="rId1"/>
    </p:custDataLst>
    <p:extLst>
      <p:ext uri="{BB962C8B-B14F-4D97-AF65-F5344CB8AC3E}">
        <p14:creationId xmlns:p14="http://schemas.microsoft.com/office/powerpoint/2010/main" val="31499719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3" descr="M:\Marketing\Design work\Website\screen\getintofinance\gif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22"/>
          <p:cNvSpPr/>
          <p:nvPr/>
        </p:nvSpPr>
        <p:spPr>
          <a:xfrm>
            <a:off x="0" y="0"/>
            <a:ext cx="9180512" cy="1484784"/>
          </a:xfrm>
          <a:prstGeom prst="rect">
            <a:avLst/>
          </a:prstGeom>
          <a:solidFill>
            <a:srgbClr val="045C19">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anchor="ctr"/>
          <a:lstStyle/>
          <a:p>
            <a:pPr algn="ctr">
              <a:defRPr/>
            </a:pPr>
            <a:endParaRPr lang="en-GB"/>
          </a:p>
        </p:txBody>
      </p:sp>
      <p:sp>
        <p:nvSpPr>
          <p:cNvPr id="2" name="Title 1"/>
          <p:cNvSpPr>
            <a:spLocks noGrp="1"/>
          </p:cNvSpPr>
          <p:nvPr>
            <p:ph type="title"/>
          </p:nvPr>
        </p:nvSpPr>
        <p:spPr/>
        <p:txBody>
          <a:bodyPr>
            <a:noAutofit/>
          </a:bodyPr>
          <a:lstStyle/>
          <a:p>
            <a:r>
              <a:rPr lang="en-GB" b="1" dirty="0">
                <a:solidFill>
                  <a:schemeClr val="bg1">
                    <a:lumMod val="95000"/>
                  </a:schemeClr>
                </a:solidFill>
              </a:rPr>
              <a:t>Fund Management: Summary</a:t>
            </a:r>
          </a:p>
        </p:txBody>
      </p:sp>
      <p:sp>
        <p:nvSpPr>
          <p:cNvPr id="8" name="Rectangle 7"/>
          <p:cNvSpPr/>
          <p:nvPr/>
        </p:nvSpPr>
        <p:spPr>
          <a:xfrm>
            <a:off x="-36512" y="1484784"/>
            <a:ext cx="9217024" cy="5406584"/>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anchor="ctr"/>
          <a:lstStyle/>
          <a:p>
            <a:pPr algn="ctr">
              <a:defRPr/>
            </a:pPr>
            <a:endParaRPr lang="en-GB"/>
          </a:p>
        </p:txBody>
      </p:sp>
      <p:pic>
        <p:nvPicPr>
          <p:cNvPr id="12" name="Picture 2" descr="M:\Marketing\Design work\Website\screen\getintofinance\gif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77492" t="6377" r="4485" b="77909"/>
          <a:stretch/>
        </p:blipFill>
        <p:spPr bwMode="auto">
          <a:xfrm>
            <a:off x="8244408" y="6334147"/>
            <a:ext cx="795144" cy="410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M:\Marketing\Design work\Brochures\get into finance\2014\gif.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48264" y="6165304"/>
            <a:ext cx="1296144" cy="72008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619876" y="1937302"/>
            <a:ext cx="3022104" cy="1080296"/>
          </a:xfrm>
          <a:prstGeom prst="rect">
            <a:avLst/>
          </a:prstGeom>
        </p:spPr>
        <p:txBody>
          <a:bodyPr wrap="square">
            <a:spAutoFit/>
          </a:bodyPr>
          <a:lstStyle/>
          <a:p>
            <a:pPr algn="ctr">
              <a:lnSpc>
                <a:spcPct val="107000"/>
              </a:lnSpc>
              <a:spcAft>
                <a:spcPts val="800"/>
              </a:spcAft>
            </a:pPr>
            <a:r>
              <a:rPr lang="en-GB" sz="2000" b="1" i="1" dirty="0">
                <a:latin typeface="Calibri" panose="020F0502020204030204" pitchFamily="34" charset="0"/>
                <a:ea typeface="Calibri" panose="020F0502020204030204" pitchFamily="34" charset="0"/>
                <a:cs typeface="Times New Roman" panose="02020603050405020304" pitchFamily="18" charset="0"/>
              </a:rPr>
              <a:t>Money is </a:t>
            </a:r>
            <a:r>
              <a:rPr lang="en-GB" sz="2000" b="1" i="1" dirty="0">
                <a:solidFill>
                  <a:srgbClr val="FF0000"/>
                </a:solidFill>
                <a:latin typeface="Calibri" panose="020F0502020204030204" pitchFamily="34" charset="0"/>
                <a:ea typeface="Calibri" panose="020F0502020204030204" pitchFamily="34" charset="0"/>
                <a:cs typeface="Times New Roman" panose="02020603050405020304" pitchFamily="18" charset="0"/>
              </a:rPr>
              <a:t>POOLED</a:t>
            </a:r>
            <a:r>
              <a:rPr lang="en-GB" sz="2000" b="1" i="1" dirty="0">
                <a:latin typeface="Calibri" panose="020F0502020204030204" pitchFamily="34" charset="0"/>
                <a:ea typeface="Calibri" panose="020F0502020204030204" pitchFamily="34" charset="0"/>
                <a:cs typeface="Times New Roman" panose="02020603050405020304" pitchFamily="18" charset="0"/>
              </a:rPr>
              <a:t> from a variety of investors into a single fund.</a:t>
            </a:r>
            <a:endParaRPr lang="en-GB" sz="2000"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243890" y="4623708"/>
            <a:ext cx="3654334" cy="1409617"/>
          </a:xfrm>
          <a:prstGeom prst="rect">
            <a:avLst/>
          </a:prstGeom>
        </p:spPr>
        <p:txBody>
          <a:bodyPr wrap="square">
            <a:spAutoFit/>
          </a:bodyPr>
          <a:lstStyle/>
          <a:p>
            <a:pPr algn="ctr">
              <a:lnSpc>
                <a:spcPct val="107000"/>
              </a:lnSpc>
              <a:spcAft>
                <a:spcPts val="800"/>
              </a:spcAft>
            </a:pPr>
            <a:r>
              <a:rPr lang="en-GB" sz="2000" b="1" i="1" dirty="0">
                <a:latin typeface="Calibri" panose="020F0502020204030204" pitchFamily="34" charset="0"/>
                <a:ea typeface="Calibri" panose="020F0502020204030204" pitchFamily="34" charset="0"/>
                <a:cs typeface="Times New Roman" panose="02020603050405020304" pitchFamily="18" charset="0"/>
              </a:rPr>
              <a:t>The fund is run by a professional </a:t>
            </a:r>
            <a:r>
              <a:rPr lang="en-GB" sz="2000" b="1" i="1" dirty="0">
                <a:solidFill>
                  <a:srgbClr val="FF0000"/>
                </a:solidFill>
                <a:latin typeface="Calibri" panose="020F0502020204030204" pitchFamily="34" charset="0"/>
                <a:ea typeface="Calibri" panose="020F0502020204030204" pitchFamily="34" charset="0"/>
                <a:cs typeface="Times New Roman" panose="02020603050405020304" pitchFamily="18" charset="0"/>
              </a:rPr>
              <a:t>FUND MANAGER</a:t>
            </a:r>
            <a:r>
              <a:rPr lang="en-GB" sz="2000" b="1" i="1" dirty="0">
                <a:latin typeface="Calibri" panose="020F0502020204030204" pitchFamily="34" charset="0"/>
                <a:ea typeface="Calibri" panose="020F0502020204030204" pitchFamily="34" charset="0"/>
                <a:cs typeface="Times New Roman" panose="02020603050405020304" pitchFamily="18" charset="0"/>
              </a:rPr>
              <a:t>, who will be best placed to select the stronger investments.</a:t>
            </a:r>
            <a:endParaRPr lang="en-GB" sz="2000"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5426772" y="4624917"/>
            <a:ext cx="3215208" cy="1409617"/>
          </a:xfrm>
          <a:prstGeom prst="rect">
            <a:avLst/>
          </a:prstGeom>
        </p:spPr>
        <p:txBody>
          <a:bodyPr wrap="square">
            <a:spAutoFit/>
          </a:bodyPr>
          <a:lstStyle/>
          <a:p>
            <a:pPr algn="ctr">
              <a:lnSpc>
                <a:spcPct val="107000"/>
              </a:lnSpc>
              <a:spcAft>
                <a:spcPts val="800"/>
              </a:spcAft>
            </a:pPr>
            <a:r>
              <a:rPr lang="en-GB" sz="2000" b="1" i="1" dirty="0">
                <a:latin typeface="Calibri" panose="020F0502020204030204" pitchFamily="34" charset="0"/>
                <a:ea typeface="Calibri" panose="020F0502020204030204" pitchFamily="34" charset="0"/>
                <a:cs typeface="Times New Roman" panose="02020603050405020304" pitchFamily="18" charset="0"/>
              </a:rPr>
              <a:t>Fund investors are effectively able to </a:t>
            </a:r>
            <a:r>
              <a:rPr lang="en-GB" sz="2000" b="1" i="1" dirty="0">
                <a:solidFill>
                  <a:srgbClr val="FF0000"/>
                </a:solidFill>
                <a:latin typeface="Calibri" panose="020F0502020204030204" pitchFamily="34" charset="0"/>
                <a:ea typeface="Calibri" panose="020F0502020204030204" pitchFamily="34" charset="0"/>
                <a:cs typeface="Times New Roman" panose="02020603050405020304" pitchFamily="18" charset="0"/>
              </a:rPr>
              <a:t>BUY PORTIONS</a:t>
            </a:r>
            <a:r>
              <a:rPr lang="en-GB" sz="2000" b="1" i="1" dirty="0">
                <a:latin typeface="Calibri" panose="020F0502020204030204" pitchFamily="34" charset="0"/>
                <a:ea typeface="Calibri" panose="020F0502020204030204" pitchFamily="34" charset="0"/>
                <a:cs typeface="Times New Roman" panose="02020603050405020304" pitchFamily="18" charset="0"/>
              </a:rPr>
              <a:t> of individual shares.</a:t>
            </a:r>
            <a:endParaRPr lang="en-GB" sz="2000"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243890" y="1894855"/>
            <a:ext cx="3312368" cy="1738938"/>
          </a:xfrm>
          <a:prstGeom prst="rect">
            <a:avLst/>
          </a:prstGeom>
        </p:spPr>
        <p:txBody>
          <a:bodyPr wrap="square">
            <a:spAutoFit/>
          </a:bodyPr>
          <a:lstStyle/>
          <a:p>
            <a:pPr algn="ctr">
              <a:lnSpc>
                <a:spcPct val="107000"/>
              </a:lnSpc>
              <a:spcAft>
                <a:spcPts val="800"/>
              </a:spcAft>
            </a:pPr>
            <a:r>
              <a:rPr lang="en-GB" sz="2000" b="1" i="1" dirty="0">
                <a:latin typeface="Calibri" panose="020F0502020204030204" pitchFamily="34" charset="0"/>
                <a:ea typeface="Calibri" panose="020F0502020204030204" pitchFamily="34" charset="0"/>
                <a:cs typeface="Times New Roman" panose="02020603050405020304" pitchFamily="18" charset="0"/>
              </a:rPr>
              <a:t>This will enable the fund to benefit from </a:t>
            </a:r>
            <a:r>
              <a:rPr lang="en-GB" sz="2000" b="1" i="1" dirty="0">
                <a:solidFill>
                  <a:srgbClr val="FF0000"/>
                </a:solidFill>
                <a:latin typeface="Calibri" panose="020F0502020204030204" pitchFamily="34" charset="0"/>
                <a:ea typeface="Calibri" panose="020F0502020204030204" pitchFamily="34" charset="0"/>
                <a:cs typeface="Times New Roman" panose="02020603050405020304" pitchFamily="18" charset="0"/>
              </a:rPr>
              <a:t>DIVERSIFICATION</a:t>
            </a:r>
            <a:r>
              <a:rPr lang="en-GB" sz="2000" b="1" i="1" dirty="0">
                <a:latin typeface="Calibri" panose="020F0502020204030204" pitchFamily="34" charset="0"/>
                <a:ea typeface="Calibri" panose="020F0502020204030204" pitchFamily="34" charset="0"/>
                <a:cs typeface="Times New Roman" panose="02020603050405020304" pitchFamily="18" charset="0"/>
              </a:rPr>
              <a:t> benefits that might not be available to individual direct investors.</a:t>
            </a:r>
            <a:endParaRPr lang="en-GB" sz="2000"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10" name="Oval 9"/>
          <p:cNvSpPr/>
          <p:nvPr/>
        </p:nvSpPr>
        <p:spPr>
          <a:xfrm>
            <a:off x="3862870" y="3317322"/>
            <a:ext cx="1944216" cy="912854"/>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GB" sz="2400" b="1" dirty="0"/>
              <a:t>BENEFITS</a:t>
            </a:r>
          </a:p>
        </p:txBody>
      </p:sp>
    </p:spTree>
    <p:custDataLst>
      <p:tags r:id="rId1"/>
    </p:custDataLst>
    <p:extLst>
      <p:ext uri="{BB962C8B-B14F-4D97-AF65-F5344CB8AC3E}">
        <p14:creationId xmlns:p14="http://schemas.microsoft.com/office/powerpoint/2010/main" val="826992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3" descr="M:\Marketing\Design work\Website\screen\getintofinance\gif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22"/>
          <p:cNvSpPr/>
          <p:nvPr/>
        </p:nvSpPr>
        <p:spPr>
          <a:xfrm>
            <a:off x="0" y="0"/>
            <a:ext cx="9180512" cy="1484784"/>
          </a:xfrm>
          <a:prstGeom prst="rect">
            <a:avLst/>
          </a:prstGeom>
          <a:solidFill>
            <a:srgbClr val="045C19">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anchor="ctr"/>
          <a:lstStyle/>
          <a:p>
            <a:pPr algn="ctr">
              <a:defRPr/>
            </a:pPr>
            <a:endParaRPr lang="en-GB"/>
          </a:p>
        </p:txBody>
      </p:sp>
      <p:sp>
        <p:nvSpPr>
          <p:cNvPr id="3" name="Title 2"/>
          <p:cNvSpPr>
            <a:spLocks noGrp="1"/>
          </p:cNvSpPr>
          <p:nvPr>
            <p:ph type="title"/>
          </p:nvPr>
        </p:nvSpPr>
        <p:spPr/>
        <p:txBody>
          <a:bodyPr/>
          <a:lstStyle/>
          <a:p>
            <a:r>
              <a:rPr lang="en-GB" dirty="0">
                <a:solidFill>
                  <a:schemeClr val="bg1"/>
                </a:solidFill>
              </a:rPr>
              <a:t>Key Topic Areas</a:t>
            </a:r>
          </a:p>
        </p:txBody>
      </p:sp>
      <p:sp>
        <p:nvSpPr>
          <p:cNvPr id="4" name="Content Placeholder 3"/>
          <p:cNvSpPr>
            <a:spLocks noGrp="1"/>
          </p:cNvSpPr>
          <p:nvPr>
            <p:ph idx="1"/>
          </p:nvPr>
        </p:nvSpPr>
        <p:spPr/>
        <p:txBody>
          <a:bodyPr>
            <a:normAutofit/>
          </a:bodyPr>
          <a:lstStyle/>
          <a:p>
            <a:pPr lvl="1"/>
            <a:endParaRPr lang="en-GB" dirty="0">
              <a:solidFill>
                <a:srgbClr val="7030A0"/>
              </a:solidFill>
            </a:endParaRPr>
          </a:p>
          <a:p>
            <a:pPr marL="457200" lvl="1" indent="0" algn="ctr">
              <a:buNone/>
            </a:pPr>
            <a:endParaRPr lang="en-GB" b="1" dirty="0"/>
          </a:p>
        </p:txBody>
      </p:sp>
      <p:sp>
        <p:nvSpPr>
          <p:cNvPr id="8" name="Rectangle 7"/>
          <p:cNvSpPr/>
          <p:nvPr/>
        </p:nvSpPr>
        <p:spPr>
          <a:xfrm>
            <a:off x="0" y="1484784"/>
            <a:ext cx="9188213" cy="5406584"/>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anchor="ctr"/>
          <a:lstStyle/>
          <a:p>
            <a:pPr algn="ctr">
              <a:defRPr/>
            </a:pPr>
            <a:endParaRPr lang="en-GB" dirty="0">
              <a:solidFill>
                <a:srgbClr val="002060"/>
              </a:solidFill>
            </a:endParaRPr>
          </a:p>
        </p:txBody>
      </p:sp>
      <p:pic>
        <p:nvPicPr>
          <p:cNvPr id="12" name="Picture 2" descr="M:\Marketing\Design work\Website\screen\getintofinance\gif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77492" t="6377" r="4485" b="77909"/>
          <a:stretch/>
        </p:blipFill>
        <p:spPr bwMode="auto">
          <a:xfrm>
            <a:off x="8244408" y="6334147"/>
            <a:ext cx="795144" cy="410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M:\Marketing\Design work\Brochures\get into finance\2014\gif.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48264" y="6165304"/>
            <a:ext cx="1296144" cy="720081"/>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3"/>
          <p:cNvSpPr txBox="1">
            <a:spLocks/>
          </p:cNvSpPr>
          <p:nvPr/>
        </p:nvSpPr>
        <p:spPr>
          <a:xfrm>
            <a:off x="609600" y="17526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0" indent="-514350">
              <a:buFont typeface="+mj-lt"/>
              <a:buAutoNum type="arabicPeriod"/>
            </a:pPr>
            <a:r>
              <a:rPr lang="en-GB" dirty="0"/>
              <a:t>Fund Management</a:t>
            </a:r>
          </a:p>
          <a:p>
            <a:pPr marL="571500" indent="-514350">
              <a:buFont typeface="+mj-lt"/>
              <a:buAutoNum type="arabicPeriod"/>
            </a:pPr>
            <a:r>
              <a:rPr lang="en-GB" dirty="0"/>
              <a:t>Retirement Planning</a:t>
            </a:r>
          </a:p>
          <a:p>
            <a:pPr marL="457200" lvl="1" indent="0" algn="ctr">
              <a:buFont typeface="Arial" pitchFamily="34" charset="0"/>
              <a:buNone/>
            </a:pPr>
            <a:endParaRPr lang="en-GB" b="1" dirty="0"/>
          </a:p>
        </p:txBody>
      </p:sp>
    </p:spTree>
    <p:custDataLst>
      <p:tags r:id="rId1"/>
    </p:custDataLst>
    <p:extLst>
      <p:ext uri="{BB962C8B-B14F-4D97-AF65-F5344CB8AC3E}">
        <p14:creationId xmlns:p14="http://schemas.microsoft.com/office/powerpoint/2010/main" val="11925200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3" descr="M:\Marketing\Design work\Website\screen\getintofinance\gif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22"/>
          <p:cNvSpPr/>
          <p:nvPr/>
        </p:nvSpPr>
        <p:spPr>
          <a:xfrm>
            <a:off x="0" y="0"/>
            <a:ext cx="9180512" cy="6885384"/>
          </a:xfrm>
          <a:prstGeom prst="rect">
            <a:avLst/>
          </a:prstGeom>
          <a:solidFill>
            <a:srgbClr val="045C19">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anchor="ctr"/>
          <a:lstStyle/>
          <a:p>
            <a:pPr algn="ctr">
              <a:defRPr/>
            </a:pPr>
            <a:endParaRPr lang="en-GB"/>
          </a:p>
        </p:txBody>
      </p:sp>
      <p:sp>
        <p:nvSpPr>
          <p:cNvPr id="2" name="Title 1"/>
          <p:cNvSpPr>
            <a:spLocks noGrp="1"/>
          </p:cNvSpPr>
          <p:nvPr>
            <p:ph type="title"/>
          </p:nvPr>
        </p:nvSpPr>
        <p:spPr/>
        <p:txBody>
          <a:bodyPr>
            <a:noAutofit/>
          </a:bodyPr>
          <a:lstStyle/>
          <a:p>
            <a:r>
              <a:rPr lang="en-GB" dirty="0">
                <a:solidFill>
                  <a:schemeClr val="bg1"/>
                </a:solidFill>
              </a:rPr>
              <a:t>Check your learning:  EXIT PASS</a:t>
            </a:r>
          </a:p>
        </p:txBody>
      </p:sp>
      <p:sp>
        <p:nvSpPr>
          <p:cNvPr id="4" name="Content Placeholder 3"/>
          <p:cNvSpPr>
            <a:spLocks noGrp="1"/>
          </p:cNvSpPr>
          <p:nvPr>
            <p:ph idx="1"/>
          </p:nvPr>
        </p:nvSpPr>
        <p:spPr/>
        <p:txBody>
          <a:bodyPr/>
          <a:lstStyle/>
          <a:p>
            <a:endParaRPr lang="en-GB" dirty="0">
              <a:solidFill>
                <a:schemeClr val="bg1"/>
              </a:solidFill>
            </a:endParaRPr>
          </a:p>
          <a:p>
            <a:endParaRPr lang="en-GB" dirty="0">
              <a:solidFill>
                <a:schemeClr val="bg1">
                  <a:lumMod val="95000"/>
                </a:schemeClr>
              </a:solidFill>
            </a:endParaRPr>
          </a:p>
        </p:txBody>
      </p:sp>
      <p:sp>
        <p:nvSpPr>
          <p:cNvPr id="8" name="Rectangle 7"/>
          <p:cNvSpPr/>
          <p:nvPr/>
        </p:nvSpPr>
        <p:spPr>
          <a:xfrm>
            <a:off x="-108520" y="6165305"/>
            <a:ext cx="9296733"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anchor="ctr"/>
          <a:lstStyle/>
          <a:p>
            <a:pPr algn="ctr">
              <a:defRPr/>
            </a:pPr>
            <a:endParaRPr lang="en-GB"/>
          </a:p>
        </p:txBody>
      </p:sp>
      <p:pic>
        <p:nvPicPr>
          <p:cNvPr id="12" name="Picture 2" descr="M:\Marketing\Design work\Website\screen\getintofinance\gif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77492" t="6377" r="4485" b="77909"/>
          <a:stretch/>
        </p:blipFill>
        <p:spPr bwMode="auto">
          <a:xfrm>
            <a:off x="8226020" y="6320133"/>
            <a:ext cx="795144" cy="410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M:\Marketing\Design work\Brochures\get into finance\2014\gif.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48264" y="6165304"/>
            <a:ext cx="1296144" cy="72008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sbs\AppData\Local\Microsoft\Windows\Temporary Internet Files\Content.IE5\DE6K8BKE\sign-393243_640[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20307533">
            <a:off x="5813811" y="527648"/>
            <a:ext cx="1190307" cy="706655"/>
          </a:xfrm>
          <a:prstGeom prst="rect">
            <a:avLst/>
          </a:prstGeom>
          <a:noFill/>
          <a:extLst>
            <a:ext uri="{909E8E84-426E-40DD-AFC4-6F175D3DCCD1}">
              <a14:hiddenFill xmlns:a14="http://schemas.microsoft.com/office/drawing/2010/main">
                <a:solidFill>
                  <a:srgbClr val="FFFFFF"/>
                </a:solidFill>
              </a14:hiddenFill>
            </a:ext>
          </a:extLst>
        </p:spPr>
      </p:pic>
      <p:sp>
        <p:nvSpPr>
          <p:cNvPr id="11" name="Content Placeholder 3"/>
          <p:cNvSpPr txBox="1">
            <a:spLocks/>
          </p:cNvSpPr>
          <p:nvPr/>
        </p:nvSpPr>
        <p:spPr>
          <a:xfrm>
            <a:off x="457200" y="1340768"/>
            <a:ext cx="7787208"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sz="2400" b="1">
                <a:solidFill>
                  <a:schemeClr val="bg1">
                    <a:lumMod val="95000"/>
                  </a:schemeClr>
                </a:solidFill>
              </a:rPr>
              <a:t>Complete a 1:2:1 EXIT CARD</a:t>
            </a:r>
          </a:p>
          <a:p>
            <a:endParaRPr lang="en-GB" sz="2400">
              <a:solidFill>
                <a:schemeClr val="bg1">
                  <a:lumMod val="95000"/>
                </a:schemeClr>
              </a:solidFill>
            </a:endParaRPr>
          </a:p>
          <a:p>
            <a:r>
              <a:rPr lang="en-GB" sz="2400">
                <a:solidFill>
                  <a:schemeClr val="bg1">
                    <a:lumMod val="95000"/>
                  </a:schemeClr>
                </a:solidFill>
              </a:rPr>
              <a:t>Identify 1 area that you already knew about</a:t>
            </a:r>
          </a:p>
          <a:p>
            <a:r>
              <a:rPr lang="en-GB" sz="2400">
                <a:solidFill>
                  <a:schemeClr val="bg1">
                    <a:lumMod val="95000"/>
                  </a:schemeClr>
                </a:solidFill>
              </a:rPr>
              <a:t>Identify 2 new things you have learnt today</a:t>
            </a:r>
          </a:p>
          <a:p>
            <a:r>
              <a:rPr lang="en-GB" sz="2400">
                <a:solidFill>
                  <a:schemeClr val="bg1">
                    <a:lumMod val="95000"/>
                  </a:schemeClr>
                </a:solidFill>
              </a:rPr>
              <a:t>Identify 1 area you would like to know more about</a:t>
            </a:r>
            <a:endParaRPr lang="en-GB" sz="2000" dirty="0">
              <a:solidFill>
                <a:schemeClr val="bg1">
                  <a:lumMod val="95000"/>
                </a:schemeClr>
              </a:solidFill>
            </a:endParaRPr>
          </a:p>
        </p:txBody>
      </p:sp>
    </p:spTree>
    <p:custDataLst>
      <p:tags r:id="rId1"/>
    </p:custDataLst>
    <p:extLst>
      <p:ext uri="{BB962C8B-B14F-4D97-AF65-F5344CB8AC3E}">
        <p14:creationId xmlns:p14="http://schemas.microsoft.com/office/powerpoint/2010/main" val="10218109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3" descr="M:\Marketing\Design work\Website\screen\getintofinance\gif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22"/>
          <p:cNvSpPr/>
          <p:nvPr/>
        </p:nvSpPr>
        <p:spPr>
          <a:xfrm>
            <a:off x="0" y="0"/>
            <a:ext cx="9180512" cy="6885384"/>
          </a:xfrm>
          <a:prstGeom prst="rect">
            <a:avLst/>
          </a:prstGeom>
          <a:solidFill>
            <a:srgbClr val="045C19">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anchor="ctr"/>
          <a:lstStyle/>
          <a:p>
            <a:pPr algn="ctr">
              <a:defRPr/>
            </a:pPr>
            <a:endParaRPr lang="en-GB"/>
          </a:p>
        </p:txBody>
      </p:sp>
      <p:sp>
        <p:nvSpPr>
          <p:cNvPr id="2" name="Title 1"/>
          <p:cNvSpPr>
            <a:spLocks noGrp="1"/>
          </p:cNvSpPr>
          <p:nvPr>
            <p:ph type="title"/>
          </p:nvPr>
        </p:nvSpPr>
        <p:spPr/>
        <p:txBody>
          <a:bodyPr>
            <a:noAutofit/>
          </a:bodyPr>
          <a:lstStyle/>
          <a:p>
            <a:r>
              <a:rPr lang="en-GB" dirty="0">
                <a:solidFill>
                  <a:schemeClr val="bg1"/>
                </a:solidFill>
              </a:rPr>
              <a:t>Quiz Questions</a:t>
            </a:r>
          </a:p>
        </p:txBody>
      </p:sp>
      <p:sp>
        <p:nvSpPr>
          <p:cNvPr id="4" name="Content Placeholder 3"/>
          <p:cNvSpPr>
            <a:spLocks noGrp="1"/>
          </p:cNvSpPr>
          <p:nvPr>
            <p:ph type="body" idx="1"/>
          </p:nvPr>
        </p:nvSpPr>
        <p:spPr/>
        <p:txBody>
          <a:bodyPr/>
          <a:lstStyle/>
          <a:p>
            <a:endParaRPr lang="en-GB" dirty="0">
              <a:solidFill>
                <a:schemeClr val="bg1"/>
              </a:solidFill>
            </a:endParaRPr>
          </a:p>
          <a:p>
            <a:endParaRPr lang="en-GB" dirty="0">
              <a:solidFill>
                <a:schemeClr val="bg1">
                  <a:lumMod val="95000"/>
                </a:schemeClr>
              </a:solidFill>
            </a:endParaRPr>
          </a:p>
        </p:txBody>
      </p:sp>
      <p:sp>
        <p:nvSpPr>
          <p:cNvPr id="8" name="Rectangle 7"/>
          <p:cNvSpPr/>
          <p:nvPr/>
        </p:nvSpPr>
        <p:spPr>
          <a:xfrm>
            <a:off x="-108520" y="6165305"/>
            <a:ext cx="9296733"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anchor="ctr"/>
          <a:lstStyle/>
          <a:p>
            <a:pPr algn="ctr">
              <a:defRPr/>
            </a:pPr>
            <a:endParaRPr lang="en-GB"/>
          </a:p>
        </p:txBody>
      </p:sp>
      <p:pic>
        <p:nvPicPr>
          <p:cNvPr id="12" name="Picture 2" descr="M:\Marketing\Design work\Website\screen\getintofinance\gif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77492" t="6377" r="4485" b="77909"/>
          <a:stretch/>
        </p:blipFill>
        <p:spPr bwMode="auto">
          <a:xfrm>
            <a:off x="8226020" y="6320133"/>
            <a:ext cx="795144" cy="410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M:\Marketing\Design work\Brochures\get into finance\2014\gif.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48264" y="6165304"/>
            <a:ext cx="1296144" cy="720081"/>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0521631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3" descr="M:\Marketing\Design work\Website\screen\getintofinance\gif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22"/>
          <p:cNvSpPr/>
          <p:nvPr/>
        </p:nvSpPr>
        <p:spPr>
          <a:xfrm>
            <a:off x="0" y="0"/>
            <a:ext cx="9180512" cy="1484784"/>
          </a:xfrm>
          <a:prstGeom prst="rect">
            <a:avLst/>
          </a:prstGeom>
          <a:solidFill>
            <a:srgbClr val="045C19">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anchor="ctr"/>
          <a:lstStyle/>
          <a:p>
            <a:pPr algn="ctr">
              <a:defRPr/>
            </a:pPr>
            <a:endParaRPr lang="en-GB"/>
          </a:p>
        </p:txBody>
      </p:sp>
      <p:sp>
        <p:nvSpPr>
          <p:cNvPr id="2" name="Title 1"/>
          <p:cNvSpPr>
            <a:spLocks noGrp="1"/>
          </p:cNvSpPr>
          <p:nvPr>
            <p:ph type="title"/>
          </p:nvPr>
        </p:nvSpPr>
        <p:spPr/>
        <p:txBody>
          <a:bodyPr>
            <a:noAutofit/>
          </a:bodyPr>
          <a:lstStyle/>
          <a:p>
            <a:endParaRPr lang="en-GB" b="1" dirty="0">
              <a:solidFill>
                <a:schemeClr val="bg1">
                  <a:lumMod val="95000"/>
                </a:schemeClr>
              </a:solidFill>
            </a:endParaRPr>
          </a:p>
        </p:txBody>
      </p:sp>
      <p:sp>
        <p:nvSpPr>
          <p:cNvPr id="8" name="Rectangle 7"/>
          <p:cNvSpPr/>
          <p:nvPr/>
        </p:nvSpPr>
        <p:spPr>
          <a:xfrm>
            <a:off x="0" y="1484784"/>
            <a:ext cx="9188213" cy="5406584"/>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anchor="ctr"/>
          <a:lstStyle/>
          <a:p>
            <a:pPr algn="ctr">
              <a:defRPr/>
            </a:pPr>
            <a:endParaRPr lang="en-GB"/>
          </a:p>
        </p:txBody>
      </p:sp>
      <p:pic>
        <p:nvPicPr>
          <p:cNvPr id="12" name="Picture 2" descr="M:\Marketing\Design work\Website\screen\getintofinance\gif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77492" t="6377" r="4485" b="77909"/>
          <a:stretch/>
        </p:blipFill>
        <p:spPr bwMode="auto">
          <a:xfrm>
            <a:off x="8244408" y="6334147"/>
            <a:ext cx="795144" cy="410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M:\Marketing\Design work\Brochures\get into finance\2014\gif.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48264" y="6165304"/>
            <a:ext cx="1296144" cy="720081"/>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57200" y="1600201"/>
            <a:ext cx="8229600" cy="4451672"/>
          </a:xfrm>
        </p:spPr>
        <p:txBody>
          <a:bodyPr/>
          <a:lstStyle/>
          <a:p>
            <a:r>
              <a:rPr lang="en-GB" dirty="0"/>
              <a:t>Which of the following is an alternative way of describing investment through a collective investment scheme?</a:t>
            </a:r>
          </a:p>
          <a:p>
            <a:endParaRPr lang="en-GB" dirty="0"/>
          </a:p>
        </p:txBody>
      </p:sp>
      <p:graphicFrame>
        <p:nvGraphicFramePr>
          <p:cNvPr id="11" name="Table 10"/>
          <p:cNvGraphicFramePr>
            <a:graphicFrameLocks noGrp="1"/>
          </p:cNvGraphicFramePr>
          <p:nvPr>
            <p:extLst>
              <p:ext uri="{D42A27DB-BD31-4B8C-83A1-F6EECF244321}">
                <p14:modId xmlns:p14="http://schemas.microsoft.com/office/powerpoint/2010/main" val="1032369783"/>
              </p:ext>
            </p:extLst>
          </p:nvPr>
        </p:nvGraphicFramePr>
        <p:xfrm>
          <a:off x="1728564" y="3340954"/>
          <a:ext cx="4762500" cy="2804160"/>
        </p:xfrm>
        <a:graphic>
          <a:graphicData uri="http://schemas.openxmlformats.org/drawingml/2006/table">
            <a:tbl>
              <a:tblPr/>
              <a:tblGrid>
                <a:gridCol w="476250">
                  <a:extLst>
                    <a:ext uri="{9D8B030D-6E8A-4147-A177-3AD203B41FA5}">
                      <a16:colId xmlns:a16="http://schemas.microsoft.com/office/drawing/2014/main" val="20000"/>
                    </a:ext>
                  </a:extLst>
                </a:gridCol>
                <a:gridCol w="4286250">
                  <a:extLst>
                    <a:ext uri="{9D8B030D-6E8A-4147-A177-3AD203B41FA5}">
                      <a16:colId xmlns:a16="http://schemas.microsoft.com/office/drawing/2014/main" val="20001"/>
                    </a:ext>
                  </a:extLst>
                </a:gridCol>
              </a:tblGrid>
              <a:tr h="0">
                <a:tc>
                  <a:txBody>
                    <a:bodyPr/>
                    <a:lstStyle/>
                    <a:p>
                      <a:r>
                        <a:rPr lang="en-GB" sz="2000" dirty="0"/>
                        <a:t>  A  </a:t>
                      </a:r>
                    </a:p>
                  </a:txBody>
                  <a:tcPr>
                    <a:lnL>
                      <a:noFill/>
                    </a:lnL>
                    <a:lnR>
                      <a:noFill/>
                    </a:lnR>
                    <a:lnT>
                      <a:noFill/>
                    </a:lnT>
                    <a:lnB>
                      <a:noFill/>
                    </a:lnB>
                  </a:tcPr>
                </a:tc>
                <a:tc>
                  <a:txBody>
                    <a:bodyPr/>
                    <a:lstStyle/>
                    <a:p>
                      <a:r>
                        <a:rPr lang="en-GB" sz="2000"/>
                        <a:t>Indirect investment </a:t>
                      </a:r>
                    </a:p>
                  </a:txBody>
                  <a:tcPr>
                    <a:lnL>
                      <a:noFill/>
                    </a:lnL>
                    <a:lnR>
                      <a:noFill/>
                    </a:lnR>
                    <a:lnT>
                      <a:noFill/>
                    </a:lnT>
                    <a:lnB>
                      <a:noFill/>
                    </a:lnB>
                  </a:tcPr>
                </a:tc>
                <a:extLst>
                  <a:ext uri="{0D108BD9-81ED-4DB2-BD59-A6C34878D82A}">
                    <a16:rowId xmlns:a16="http://schemas.microsoft.com/office/drawing/2014/main" val="10000"/>
                  </a:ext>
                </a:extLst>
              </a:tr>
              <a:tr h="0">
                <a:tc>
                  <a:txBody>
                    <a:bodyPr/>
                    <a:lstStyle/>
                    <a:p>
                      <a:r>
                        <a:rPr lang="en-GB" sz="2000"/>
                        <a:t>  B  </a:t>
                      </a:r>
                    </a:p>
                  </a:txBody>
                  <a:tcPr>
                    <a:lnL>
                      <a:noFill/>
                    </a:lnL>
                    <a:lnR>
                      <a:noFill/>
                    </a:lnR>
                    <a:lnT>
                      <a:noFill/>
                    </a:lnT>
                    <a:lnB>
                      <a:noFill/>
                    </a:lnB>
                  </a:tcPr>
                </a:tc>
                <a:tc>
                  <a:txBody>
                    <a:bodyPr/>
                    <a:lstStyle/>
                    <a:p>
                      <a:r>
                        <a:rPr lang="en-GB" sz="2000" dirty="0"/>
                        <a:t>Direct investment </a:t>
                      </a:r>
                    </a:p>
                  </a:txBody>
                  <a:tcPr>
                    <a:lnL>
                      <a:noFill/>
                    </a:lnL>
                    <a:lnR>
                      <a:noFill/>
                    </a:lnR>
                    <a:lnT>
                      <a:noFill/>
                    </a:lnT>
                    <a:lnB>
                      <a:noFill/>
                    </a:lnB>
                  </a:tcPr>
                </a:tc>
                <a:extLst>
                  <a:ext uri="{0D108BD9-81ED-4DB2-BD59-A6C34878D82A}">
                    <a16:rowId xmlns:a16="http://schemas.microsoft.com/office/drawing/2014/main" val="10001"/>
                  </a:ext>
                </a:extLst>
              </a:tr>
              <a:tr h="0">
                <a:tc>
                  <a:txBody>
                    <a:bodyPr/>
                    <a:lstStyle/>
                    <a:p>
                      <a:r>
                        <a:rPr lang="en-GB" sz="2000"/>
                        <a:t>  C  </a:t>
                      </a:r>
                    </a:p>
                  </a:txBody>
                  <a:tcPr>
                    <a:lnL>
                      <a:noFill/>
                    </a:lnL>
                    <a:lnR>
                      <a:noFill/>
                    </a:lnR>
                    <a:lnT>
                      <a:noFill/>
                    </a:lnT>
                    <a:lnB>
                      <a:noFill/>
                    </a:lnB>
                  </a:tcPr>
                </a:tc>
                <a:tc>
                  <a:txBody>
                    <a:bodyPr/>
                    <a:lstStyle/>
                    <a:p>
                      <a:r>
                        <a:rPr lang="en-GB" sz="2000"/>
                        <a:t>Value investment </a:t>
                      </a:r>
                    </a:p>
                  </a:txBody>
                  <a:tcPr>
                    <a:lnL>
                      <a:noFill/>
                    </a:lnL>
                    <a:lnR>
                      <a:noFill/>
                    </a:lnR>
                    <a:lnT>
                      <a:noFill/>
                    </a:lnT>
                    <a:lnB>
                      <a:noFill/>
                    </a:lnB>
                  </a:tcPr>
                </a:tc>
                <a:extLst>
                  <a:ext uri="{0D108BD9-81ED-4DB2-BD59-A6C34878D82A}">
                    <a16:rowId xmlns:a16="http://schemas.microsoft.com/office/drawing/2014/main" val="10002"/>
                  </a:ext>
                </a:extLst>
              </a:tr>
              <a:tr h="0">
                <a:tc>
                  <a:txBody>
                    <a:bodyPr/>
                    <a:lstStyle/>
                    <a:p>
                      <a:r>
                        <a:rPr lang="en-GB" sz="2000"/>
                        <a:t>  D  </a:t>
                      </a:r>
                    </a:p>
                  </a:txBody>
                  <a:tcPr>
                    <a:lnL>
                      <a:noFill/>
                    </a:lnL>
                    <a:lnR>
                      <a:noFill/>
                    </a:lnR>
                    <a:lnT>
                      <a:noFill/>
                    </a:lnT>
                    <a:lnB>
                      <a:noFill/>
                    </a:lnB>
                  </a:tcPr>
                </a:tc>
                <a:tc>
                  <a:txBody>
                    <a:bodyPr/>
                    <a:lstStyle/>
                    <a:p>
                      <a:r>
                        <a:rPr lang="en-GB" sz="2000" dirty="0"/>
                        <a:t>Alternative investment</a:t>
                      </a:r>
                    </a:p>
                  </a:txBody>
                  <a:tcPr>
                    <a:lnL>
                      <a:noFill/>
                    </a:lnL>
                    <a:lnR>
                      <a:noFill/>
                    </a:lnR>
                    <a:lnT>
                      <a:noFill/>
                    </a:lnT>
                    <a:lnB>
                      <a:noFill/>
                    </a:lnB>
                  </a:tcPr>
                </a:tc>
                <a:extLst>
                  <a:ext uri="{0D108BD9-81ED-4DB2-BD59-A6C34878D82A}">
                    <a16:rowId xmlns:a16="http://schemas.microsoft.com/office/drawing/2014/main" val="10003"/>
                  </a:ext>
                </a:extLst>
              </a:tr>
            </a:tbl>
          </a:graphicData>
        </a:graphic>
      </p:graphicFrame>
    </p:spTree>
    <p:custDataLst>
      <p:tags r:id="rId1"/>
    </p:custDataLst>
    <p:extLst>
      <p:ext uri="{BB962C8B-B14F-4D97-AF65-F5344CB8AC3E}">
        <p14:creationId xmlns:p14="http://schemas.microsoft.com/office/powerpoint/2010/main" val="1409940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3" descr="M:\Marketing\Design work\Website\screen\getintofinance\gif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22"/>
          <p:cNvSpPr/>
          <p:nvPr/>
        </p:nvSpPr>
        <p:spPr>
          <a:xfrm>
            <a:off x="0" y="0"/>
            <a:ext cx="9180512" cy="1484784"/>
          </a:xfrm>
          <a:prstGeom prst="rect">
            <a:avLst/>
          </a:prstGeom>
          <a:solidFill>
            <a:srgbClr val="045C19">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anchor="ctr"/>
          <a:lstStyle/>
          <a:p>
            <a:pPr algn="ctr">
              <a:defRPr/>
            </a:pPr>
            <a:endParaRPr lang="en-GB"/>
          </a:p>
        </p:txBody>
      </p:sp>
      <p:sp>
        <p:nvSpPr>
          <p:cNvPr id="2" name="Title 1"/>
          <p:cNvSpPr>
            <a:spLocks noGrp="1"/>
          </p:cNvSpPr>
          <p:nvPr>
            <p:ph type="title"/>
          </p:nvPr>
        </p:nvSpPr>
        <p:spPr/>
        <p:txBody>
          <a:bodyPr>
            <a:noAutofit/>
          </a:bodyPr>
          <a:lstStyle/>
          <a:p>
            <a:endParaRPr lang="en-GB" b="1" dirty="0">
              <a:solidFill>
                <a:schemeClr val="bg1">
                  <a:lumMod val="95000"/>
                </a:schemeClr>
              </a:solidFill>
            </a:endParaRPr>
          </a:p>
        </p:txBody>
      </p:sp>
      <p:sp>
        <p:nvSpPr>
          <p:cNvPr id="8" name="Rectangle 7"/>
          <p:cNvSpPr/>
          <p:nvPr/>
        </p:nvSpPr>
        <p:spPr>
          <a:xfrm>
            <a:off x="0" y="1484784"/>
            <a:ext cx="9188213" cy="5406584"/>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anchor="ctr"/>
          <a:lstStyle/>
          <a:p>
            <a:pPr algn="ctr">
              <a:defRPr/>
            </a:pPr>
            <a:endParaRPr lang="en-GB"/>
          </a:p>
        </p:txBody>
      </p:sp>
      <p:pic>
        <p:nvPicPr>
          <p:cNvPr id="12" name="Picture 2" descr="M:\Marketing\Design work\Website\screen\getintofinance\gif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77492" t="6377" r="4485" b="77909"/>
          <a:stretch/>
        </p:blipFill>
        <p:spPr bwMode="auto">
          <a:xfrm>
            <a:off x="8244408" y="6334147"/>
            <a:ext cx="795144" cy="410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M:\Marketing\Design work\Brochures\get into finance\2014\gif.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48264" y="6165304"/>
            <a:ext cx="1296144" cy="720081"/>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57200" y="1600201"/>
            <a:ext cx="8229600" cy="4451672"/>
          </a:xfrm>
        </p:spPr>
        <p:txBody>
          <a:bodyPr/>
          <a:lstStyle/>
          <a:p>
            <a:r>
              <a:rPr lang="en-GB" dirty="0"/>
              <a:t>Which of the following is not a way that funds aim to reduce investment risk?</a:t>
            </a:r>
          </a:p>
          <a:p>
            <a:endParaRPr lang="en-GB" dirty="0"/>
          </a:p>
        </p:txBody>
      </p:sp>
      <p:graphicFrame>
        <p:nvGraphicFramePr>
          <p:cNvPr id="10" name="Table 9"/>
          <p:cNvGraphicFramePr>
            <a:graphicFrameLocks noGrp="1"/>
          </p:cNvGraphicFramePr>
          <p:nvPr>
            <p:extLst>
              <p:ext uri="{D42A27DB-BD31-4B8C-83A1-F6EECF244321}">
                <p14:modId xmlns:p14="http://schemas.microsoft.com/office/powerpoint/2010/main" val="9335784"/>
              </p:ext>
            </p:extLst>
          </p:nvPr>
        </p:nvGraphicFramePr>
        <p:xfrm>
          <a:off x="899592" y="3126126"/>
          <a:ext cx="4762500" cy="2560320"/>
        </p:xfrm>
        <a:graphic>
          <a:graphicData uri="http://schemas.openxmlformats.org/drawingml/2006/table">
            <a:tbl>
              <a:tblPr/>
              <a:tblGrid>
                <a:gridCol w="476250">
                  <a:extLst>
                    <a:ext uri="{9D8B030D-6E8A-4147-A177-3AD203B41FA5}">
                      <a16:colId xmlns:a16="http://schemas.microsoft.com/office/drawing/2014/main" val="20000"/>
                    </a:ext>
                  </a:extLst>
                </a:gridCol>
                <a:gridCol w="4286250">
                  <a:extLst>
                    <a:ext uri="{9D8B030D-6E8A-4147-A177-3AD203B41FA5}">
                      <a16:colId xmlns:a16="http://schemas.microsoft.com/office/drawing/2014/main" val="20001"/>
                    </a:ext>
                  </a:extLst>
                </a:gridCol>
              </a:tblGrid>
              <a:tr h="0">
                <a:tc>
                  <a:txBody>
                    <a:bodyPr/>
                    <a:lstStyle/>
                    <a:p>
                      <a:r>
                        <a:rPr lang="en-GB" dirty="0"/>
                        <a:t>  A  </a:t>
                      </a:r>
                    </a:p>
                  </a:txBody>
                  <a:tcPr>
                    <a:lnL>
                      <a:noFill/>
                    </a:lnL>
                    <a:lnR>
                      <a:noFill/>
                    </a:lnR>
                    <a:lnT>
                      <a:noFill/>
                    </a:lnT>
                    <a:lnB>
                      <a:noFill/>
                    </a:lnB>
                  </a:tcPr>
                </a:tc>
                <a:tc>
                  <a:txBody>
                    <a:bodyPr/>
                    <a:lstStyle/>
                    <a:p>
                      <a:r>
                        <a:rPr lang="en-GB"/>
                        <a:t>Diversification of underlying investments </a:t>
                      </a:r>
                    </a:p>
                  </a:txBody>
                  <a:tcPr>
                    <a:lnL>
                      <a:noFill/>
                    </a:lnL>
                    <a:lnR>
                      <a:noFill/>
                    </a:lnR>
                    <a:lnT>
                      <a:noFill/>
                    </a:lnT>
                    <a:lnB>
                      <a:noFill/>
                    </a:lnB>
                  </a:tcPr>
                </a:tc>
                <a:extLst>
                  <a:ext uri="{0D108BD9-81ED-4DB2-BD59-A6C34878D82A}">
                    <a16:rowId xmlns:a16="http://schemas.microsoft.com/office/drawing/2014/main" val="10000"/>
                  </a:ext>
                </a:extLst>
              </a:tr>
              <a:tr h="0">
                <a:tc>
                  <a:txBody>
                    <a:bodyPr/>
                    <a:lstStyle/>
                    <a:p>
                      <a:r>
                        <a:rPr lang="en-GB"/>
                        <a:t>  B  </a:t>
                      </a:r>
                    </a:p>
                  </a:txBody>
                  <a:tcPr>
                    <a:lnL>
                      <a:noFill/>
                    </a:lnL>
                    <a:lnR>
                      <a:noFill/>
                    </a:lnR>
                    <a:lnT>
                      <a:noFill/>
                    </a:lnT>
                    <a:lnB>
                      <a:noFill/>
                    </a:lnB>
                  </a:tcPr>
                </a:tc>
                <a:tc>
                  <a:txBody>
                    <a:bodyPr/>
                    <a:lstStyle/>
                    <a:p>
                      <a:r>
                        <a:rPr lang="en-GB" dirty="0"/>
                        <a:t>Insure against losses </a:t>
                      </a:r>
                    </a:p>
                  </a:txBody>
                  <a:tcPr>
                    <a:lnL>
                      <a:noFill/>
                    </a:lnL>
                    <a:lnR>
                      <a:noFill/>
                    </a:lnR>
                    <a:lnT>
                      <a:noFill/>
                    </a:lnT>
                    <a:lnB>
                      <a:noFill/>
                    </a:lnB>
                  </a:tcPr>
                </a:tc>
                <a:extLst>
                  <a:ext uri="{0D108BD9-81ED-4DB2-BD59-A6C34878D82A}">
                    <a16:rowId xmlns:a16="http://schemas.microsoft.com/office/drawing/2014/main" val="10001"/>
                  </a:ext>
                </a:extLst>
              </a:tr>
              <a:tr h="0">
                <a:tc>
                  <a:txBody>
                    <a:bodyPr/>
                    <a:lstStyle/>
                    <a:p>
                      <a:r>
                        <a:rPr lang="en-GB"/>
                        <a:t>  C  </a:t>
                      </a:r>
                    </a:p>
                  </a:txBody>
                  <a:tcPr>
                    <a:lnL>
                      <a:noFill/>
                    </a:lnL>
                    <a:lnR>
                      <a:noFill/>
                    </a:lnR>
                    <a:lnT>
                      <a:noFill/>
                    </a:lnT>
                    <a:lnB>
                      <a:noFill/>
                    </a:lnB>
                  </a:tcPr>
                </a:tc>
                <a:tc>
                  <a:txBody>
                    <a:bodyPr/>
                    <a:lstStyle/>
                    <a:p>
                      <a:r>
                        <a:rPr lang="en-GB" dirty="0"/>
                        <a:t>Access to investments not available to smaller individual investors</a:t>
                      </a:r>
                    </a:p>
                  </a:txBody>
                  <a:tcPr>
                    <a:lnL>
                      <a:noFill/>
                    </a:lnL>
                    <a:lnR>
                      <a:noFill/>
                    </a:lnR>
                    <a:lnT>
                      <a:noFill/>
                    </a:lnT>
                    <a:lnB>
                      <a:noFill/>
                    </a:lnB>
                  </a:tcPr>
                </a:tc>
                <a:extLst>
                  <a:ext uri="{0D108BD9-81ED-4DB2-BD59-A6C34878D82A}">
                    <a16:rowId xmlns:a16="http://schemas.microsoft.com/office/drawing/2014/main" val="10002"/>
                  </a:ext>
                </a:extLst>
              </a:tr>
              <a:tr h="0">
                <a:tc>
                  <a:txBody>
                    <a:bodyPr/>
                    <a:lstStyle/>
                    <a:p>
                      <a:r>
                        <a:rPr lang="en-GB"/>
                        <a:t>  D  </a:t>
                      </a:r>
                    </a:p>
                  </a:txBody>
                  <a:tcPr>
                    <a:lnL>
                      <a:noFill/>
                    </a:lnL>
                    <a:lnR>
                      <a:noFill/>
                    </a:lnR>
                    <a:lnT>
                      <a:noFill/>
                    </a:lnT>
                    <a:lnB>
                      <a:noFill/>
                    </a:lnB>
                  </a:tcPr>
                </a:tc>
                <a:tc>
                  <a:txBody>
                    <a:bodyPr/>
                    <a:lstStyle/>
                    <a:p>
                      <a:r>
                        <a:rPr lang="en-GB" dirty="0"/>
                        <a:t>Professional management</a:t>
                      </a:r>
                    </a:p>
                  </a:txBody>
                  <a:tcPr>
                    <a:lnL>
                      <a:noFill/>
                    </a:lnL>
                    <a:lnR>
                      <a:noFill/>
                    </a:lnR>
                    <a:lnT>
                      <a:noFill/>
                    </a:lnT>
                    <a:lnB>
                      <a:noFill/>
                    </a:lnB>
                  </a:tcPr>
                </a:tc>
                <a:extLst>
                  <a:ext uri="{0D108BD9-81ED-4DB2-BD59-A6C34878D82A}">
                    <a16:rowId xmlns:a16="http://schemas.microsoft.com/office/drawing/2014/main" val="10003"/>
                  </a:ext>
                </a:extLst>
              </a:tr>
            </a:tbl>
          </a:graphicData>
        </a:graphic>
      </p:graphicFrame>
    </p:spTree>
    <p:custDataLst>
      <p:tags r:id="rId1"/>
    </p:custDataLst>
    <p:extLst>
      <p:ext uri="{BB962C8B-B14F-4D97-AF65-F5344CB8AC3E}">
        <p14:creationId xmlns:p14="http://schemas.microsoft.com/office/powerpoint/2010/main" val="25714391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3" descr="M:\Marketing\Design work\Website\screen\getintofinance\gif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22"/>
          <p:cNvSpPr/>
          <p:nvPr/>
        </p:nvSpPr>
        <p:spPr>
          <a:xfrm>
            <a:off x="0" y="0"/>
            <a:ext cx="9180512" cy="6885384"/>
          </a:xfrm>
          <a:prstGeom prst="rect">
            <a:avLst/>
          </a:prstGeom>
          <a:solidFill>
            <a:srgbClr val="045C19">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anchor="ctr"/>
          <a:lstStyle/>
          <a:p>
            <a:pPr algn="ctr">
              <a:defRPr/>
            </a:pPr>
            <a:endParaRPr lang="en-GB"/>
          </a:p>
        </p:txBody>
      </p:sp>
      <p:sp>
        <p:nvSpPr>
          <p:cNvPr id="2" name="Title 1"/>
          <p:cNvSpPr>
            <a:spLocks noGrp="1"/>
          </p:cNvSpPr>
          <p:nvPr>
            <p:ph type="title"/>
          </p:nvPr>
        </p:nvSpPr>
        <p:spPr/>
        <p:txBody>
          <a:bodyPr>
            <a:noAutofit/>
          </a:bodyPr>
          <a:lstStyle/>
          <a:p>
            <a:r>
              <a:rPr lang="en-GB" b="1" dirty="0">
                <a:solidFill>
                  <a:schemeClr val="bg1">
                    <a:lumMod val="95000"/>
                  </a:schemeClr>
                </a:solidFill>
              </a:rPr>
              <a:t>Retirement Planning</a:t>
            </a:r>
            <a:endParaRPr lang="en-GB" dirty="0">
              <a:solidFill>
                <a:schemeClr val="bg1"/>
              </a:solidFill>
            </a:endParaRPr>
          </a:p>
        </p:txBody>
      </p:sp>
      <p:sp>
        <p:nvSpPr>
          <p:cNvPr id="4" name="Content Placeholder 3"/>
          <p:cNvSpPr>
            <a:spLocks noGrp="1"/>
          </p:cNvSpPr>
          <p:nvPr>
            <p:ph type="body" idx="1"/>
          </p:nvPr>
        </p:nvSpPr>
        <p:spPr/>
        <p:txBody>
          <a:bodyPr/>
          <a:lstStyle/>
          <a:p>
            <a:endParaRPr lang="en-GB" dirty="0">
              <a:solidFill>
                <a:schemeClr val="bg1"/>
              </a:solidFill>
            </a:endParaRPr>
          </a:p>
          <a:p>
            <a:endParaRPr lang="en-GB" dirty="0">
              <a:solidFill>
                <a:schemeClr val="bg1">
                  <a:lumMod val="95000"/>
                </a:schemeClr>
              </a:solidFill>
            </a:endParaRPr>
          </a:p>
        </p:txBody>
      </p:sp>
      <p:sp>
        <p:nvSpPr>
          <p:cNvPr id="8" name="Rectangle 7"/>
          <p:cNvSpPr/>
          <p:nvPr/>
        </p:nvSpPr>
        <p:spPr>
          <a:xfrm>
            <a:off x="7701" y="6165305"/>
            <a:ext cx="9180512"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anchor="ctr"/>
          <a:lstStyle/>
          <a:p>
            <a:pPr algn="ctr">
              <a:defRPr/>
            </a:pPr>
            <a:endParaRPr lang="en-GB"/>
          </a:p>
        </p:txBody>
      </p:sp>
      <p:pic>
        <p:nvPicPr>
          <p:cNvPr id="12" name="Picture 2" descr="M:\Marketing\Design work\Website\screen\getintofinance\gif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77492" t="6377" r="4485" b="77909"/>
          <a:stretch/>
        </p:blipFill>
        <p:spPr bwMode="auto">
          <a:xfrm>
            <a:off x="8226020" y="6320133"/>
            <a:ext cx="795144" cy="410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M:\Marketing\Design work\Brochures\get into finance\2014\gif.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48264" y="6165304"/>
            <a:ext cx="1296144" cy="72008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0" y="0"/>
            <a:ext cx="3455177" cy="369332"/>
          </a:xfrm>
          <a:prstGeom prst="rect">
            <a:avLst/>
          </a:prstGeom>
        </p:spPr>
        <p:txBody>
          <a:bodyPr wrap="none">
            <a:spAutoFit/>
          </a:bodyPr>
          <a:lstStyle/>
          <a:p>
            <a:r>
              <a:rPr lang="en-GB" dirty="0">
                <a:solidFill>
                  <a:schemeClr val="bg1">
                    <a:lumMod val="95000"/>
                  </a:schemeClr>
                </a:solidFill>
              </a:rPr>
              <a:t>Fundamentals of Financial Services</a:t>
            </a:r>
            <a:endParaRPr lang="en-GB" dirty="0"/>
          </a:p>
        </p:txBody>
      </p:sp>
    </p:spTree>
    <p:custDataLst>
      <p:tags r:id="rId1"/>
    </p:custDataLst>
    <p:extLst>
      <p:ext uri="{BB962C8B-B14F-4D97-AF65-F5344CB8AC3E}">
        <p14:creationId xmlns:p14="http://schemas.microsoft.com/office/powerpoint/2010/main" val="15552678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3" descr="M:\Marketing\Design work\Website\screen\getintofinance\gif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22"/>
          <p:cNvSpPr/>
          <p:nvPr/>
        </p:nvSpPr>
        <p:spPr>
          <a:xfrm>
            <a:off x="0" y="0"/>
            <a:ext cx="9180512" cy="1484784"/>
          </a:xfrm>
          <a:prstGeom prst="rect">
            <a:avLst/>
          </a:prstGeom>
          <a:solidFill>
            <a:srgbClr val="045C19">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anchor="ctr"/>
          <a:lstStyle/>
          <a:p>
            <a:pPr algn="ctr">
              <a:defRPr/>
            </a:pPr>
            <a:endParaRPr lang="en-GB"/>
          </a:p>
        </p:txBody>
      </p:sp>
      <p:sp>
        <p:nvSpPr>
          <p:cNvPr id="2" name="Title 1"/>
          <p:cNvSpPr>
            <a:spLocks noGrp="1"/>
          </p:cNvSpPr>
          <p:nvPr>
            <p:ph type="title"/>
          </p:nvPr>
        </p:nvSpPr>
        <p:spPr/>
        <p:txBody>
          <a:bodyPr>
            <a:noAutofit/>
          </a:bodyPr>
          <a:lstStyle/>
          <a:p>
            <a:r>
              <a:rPr lang="en-GB" b="1" dirty="0">
                <a:solidFill>
                  <a:schemeClr val="bg1">
                    <a:lumMod val="95000"/>
                  </a:schemeClr>
                </a:solidFill>
              </a:rPr>
              <a:t>Quick Think…</a:t>
            </a:r>
          </a:p>
        </p:txBody>
      </p:sp>
      <p:sp>
        <p:nvSpPr>
          <p:cNvPr id="8" name="Rectangle 7"/>
          <p:cNvSpPr/>
          <p:nvPr/>
        </p:nvSpPr>
        <p:spPr>
          <a:xfrm>
            <a:off x="0" y="1484784"/>
            <a:ext cx="9188213" cy="5406584"/>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anchor="ctr"/>
          <a:lstStyle/>
          <a:p>
            <a:pPr algn="ctr">
              <a:defRPr/>
            </a:pPr>
            <a:endParaRPr lang="en-GB"/>
          </a:p>
        </p:txBody>
      </p:sp>
      <p:pic>
        <p:nvPicPr>
          <p:cNvPr id="12" name="Picture 2" descr="M:\Marketing\Design work\Website\screen\getintofinance\gif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77492" t="6377" r="4485" b="77909"/>
          <a:stretch/>
        </p:blipFill>
        <p:spPr bwMode="auto">
          <a:xfrm>
            <a:off x="8244408" y="6334147"/>
            <a:ext cx="795144" cy="410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3"/>
          <p:cNvSpPr>
            <a:spLocks noGrp="1"/>
          </p:cNvSpPr>
          <p:nvPr>
            <p:ph idx="1"/>
          </p:nvPr>
        </p:nvSpPr>
        <p:spPr/>
        <p:txBody>
          <a:bodyPr>
            <a:normAutofit/>
          </a:bodyPr>
          <a:lstStyle/>
          <a:p>
            <a:pPr marL="514350" indent="-457200"/>
            <a:r>
              <a:rPr lang="en-GB" dirty="0"/>
              <a:t>What is the retirement age in the following countries for men and women?</a:t>
            </a:r>
          </a:p>
        </p:txBody>
      </p:sp>
      <p:pic>
        <p:nvPicPr>
          <p:cNvPr id="9" name="Picture 4" descr="M:\Marketing\Design work\Brochures\get into finance\2014\gif.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48264" y="6165304"/>
            <a:ext cx="1296144" cy="72008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Table 9"/>
          <p:cNvGraphicFramePr>
            <a:graphicFrameLocks noGrp="1"/>
          </p:cNvGraphicFramePr>
          <p:nvPr>
            <p:extLst>
              <p:ext uri="{D42A27DB-BD31-4B8C-83A1-F6EECF244321}">
                <p14:modId xmlns:p14="http://schemas.microsoft.com/office/powerpoint/2010/main" val="2550656644"/>
              </p:ext>
            </p:extLst>
          </p:nvPr>
        </p:nvGraphicFramePr>
        <p:xfrm>
          <a:off x="1403648" y="2812288"/>
          <a:ext cx="6096000" cy="2595880"/>
        </p:xfrm>
        <a:graphic>
          <a:graphicData uri="http://schemas.openxmlformats.org/drawingml/2006/table">
            <a:tbl>
              <a:tblPr firstRow="1" bandRow="1">
                <a:tableStyleId>{073A0DAA-6AF3-43AB-8588-CEC1D06C72B9}</a:tableStyleId>
              </a:tblPr>
              <a:tblGrid>
                <a:gridCol w="2032000">
                  <a:extLst>
                    <a:ext uri="{9D8B030D-6E8A-4147-A177-3AD203B41FA5}">
                      <a16:colId xmlns:a16="http://schemas.microsoft.com/office/drawing/2014/main" val="1167869041"/>
                    </a:ext>
                  </a:extLst>
                </a:gridCol>
                <a:gridCol w="2032000">
                  <a:extLst>
                    <a:ext uri="{9D8B030D-6E8A-4147-A177-3AD203B41FA5}">
                      <a16:colId xmlns:a16="http://schemas.microsoft.com/office/drawing/2014/main" val="1274108176"/>
                    </a:ext>
                  </a:extLst>
                </a:gridCol>
                <a:gridCol w="2032000">
                  <a:extLst>
                    <a:ext uri="{9D8B030D-6E8A-4147-A177-3AD203B41FA5}">
                      <a16:colId xmlns:a16="http://schemas.microsoft.com/office/drawing/2014/main" val="2094084995"/>
                    </a:ext>
                  </a:extLst>
                </a:gridCol>
              </a:tblGrid>
              <a:tr h="370840">
                <a:tc>
                  <a:txBody>
                    <a:bodyPr/>
                    <a:lstStyle/>
                    <a:p>
                      <a:r>
                        <a:rPr lang="en-GB" dirty="0"/>
                        <a:t>Country</a:t>
                      </a:r>
                    </a:p>
                  </a:txBody>
                  <a:tcPr/>
                </a:tc>
                <a:tc>
                  <a:txBody>
                    <a:bodyPr/>
                    <a:lstStyle/>
                    <a:p>
                      <a:r>
                        <a:rPr lang="en-GB" dirty="0"/>
                        <a:t>Men</a:t>
                      </a:r>
                    </a:p>
                  </a:txBody>
                  <a:tcPr/>
                </a:tc>
                <a:tc>
                  <a:txBody>
                    <a:bodyPr/>
                    <a:lstStyle/>
                    <a:p>
                      <a:r>
                        <a:rPr lang="en-GB" dirty="0"/>
                        <a:t>Women</a:t>
                      </a:r>
                    </a:p>
                  </a:txBody>
                  <a:tcPr/>
                </a:tc>
                <a:extLst>
                  <a:ext uri="{0D108BD9-81ED-4DB2-BD59-A6C34878D82A}">
                    <a16:rowId xmlns:a16="http://schemas.microsoft.com/office/drawing/2014/main" val="3995494042"/>
                  </a:ext>
                </a:extLst>
              </a:tr>
              <a:tr h="370840">
                <a:tc>
                  <a:txBody>
                    <a:bodyPr/>
                    <a:lstStyle/>
                    <a:p>
                      <a:r>
                        <a:rPr lang="en-GB" dirty="0"/>
                        <a:t>USA</a:t>
                      </a:r>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372418572"/>
                  </a:ext>
                </a:extLst>
              </a:tr>
              <a:tr h="370840">
                <a:tc>
                  <a:txBody>
                    <a:bodyPr/>
                    <a:lstStyle/>
                    <a:p>
                      <a:r>
                        <a:rPr lang="en-GB" dirty="0"/>
                        <a:t>UK</a:t>
                      </a:r>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3380698797"/>
                  </a:ext>
                </a:extLst>
              </a:tr>
              <a:tr h="370840">
                <a:tc>
                  <a:txBody>
                    <a:bodyPr/>
                    <a:lstStyle/>
                    <a:p>
                      <a:r>
                        <a:rPr lang="en-GB" dirty="0"/>
                        <a:t>China</a:t>
                      </a:r>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3659265756"/>
                  </a:ext>
                </a:extLst>
              </a:tr>
              <a:tr h="370840">
                <a:tc>
                  <a:txBody>
                    <a:bodyPr/>
                    <a:lstStyle/>
                    <a:p>
                      <a:r>
                        <a:rPr lang="en-GB" dirty="0"/>
                        <a:t>India</a:t>
                      </a:r>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3154478868"/>
                  </a:ext>
                </a:extLst>
              </a:tr>
              <a:tr h="370840">
                <a:tc>
                  <a:txBody>
                    <a:bodyPr/>
                    <a:lstStyle/>
                    <a:p>
                      <a:r>
                        <a:rPr lang="en-GB" dirty="0"/>
                        <a:t>Mexico</a:t>
                      </a:r>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2191956289"/>
                  </a:ext>
                </a:extLst>
              </a:tr>
              <a:tr h="370840">
                <a:tc>
                  <a:txBody>
                    <a:bodyPr/>
                    <a:lstStyle/>
                    <a:p>
                      <a:r>
                        <a:rPr lang="en-GB" dirty="0"/>
                        <a:t>Philippines</a:t>
                      </a:r>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0006"/>
                  </a:ext>
                </a:extLst>
              </a:tr>
            </a:tbl>
          </a:graphicData>
        </a:graphic>
      </p:graphicFrame>
    </p:spTree>
    <p:custDataLst>
      <p:tags r:id="rId1"/>
    </p:custDataLst>
    <p:extLst>
      <p:ext uri="{BB962C8B-B14F-4D97-AF65-F5344CB8AC3E}">
        <p14:creationId xmlns:p14="http://schemas.microsoft.com/office/powerpoint/2010/main" val="25690124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3" descr="M:\Marketing\Design work\Website\screen\getintofinance\gif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22"/>
          <p:cNvSpPr/>
          <p:nvPr/>
        </p:nvSpPr>
        <p:spPr>
          <a:xfrm>
            <a:off x="0" y="0"/>
            <a:ext cx="9180512" cy="1484784"/>
          </a:xfrm>
          <a:prstGeom prst="rect">
            <a:avLst/>
          </a:prstGeom>
          <a:solidFill>
            <a:srgbClr val="045C19">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anchor="ctr"/>
          <a:lstStyle/>
          <a:p>
            <a:pPr algn="ctr">
              <a:defRPr/>
            </a:pPr>
            <a:endParaRPr lang="en-GB"/>
          </a:p>
        </p:txBody>
      </p:sp>
      <p:sp>
        <p:nvSpPr>
          <p:cNvPr id="2" name="Title 1"/>
          <p:cNvSpPr>
            <a:spLocks noGrp="1"/>
          </p:cNvSpPr>
          <p:nvPr>
            <p:ph type="title"/>
          </p:nvPr>
        </p:nvSpPr>
        <p:spPr/>
        <p:txBody>
          <a:bodyPr>
            <a:noAutofit/>
          </a:bodyPr>
          <a:lstStyle/>
          <a:p>
            <a:r>
              <a:rPr lang="en-GB" b="1" dirty="0">
                <a:solidFill>
                  <a:schemeClr val="bg1">
                    <a:lumMod val="95000"/>
                  </a:schemeClr>
                </a:solidFill>
              </a:rPr>
              <a:t>Quick Think…</a:t>
            </a:r>
          </a:p>
        </p:txBody>
      </p:sp>
      <p:sp>
        <p:nvSpPr>
          <p:cNvPr id="8" name="Rectangle 7"/>
          <p:cNvSpPr/>
          <p:nvPr/>
        </p:nvSpPr>
        <p:spPr>
          <a:xfrm>
            <a:off x="0" y="1484784"/>
            <a:ext cx="9188213" cy="5406584"/>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anchor="ctr"/>
          <a:lstStyle/>
          <a:p>
            <a:pPr algn="ctr">
              <a:defRPr/>
            </a:pPr>
            <a:endParaRPr lang="en-GB"/>
          </a:p>
        </p:txBody>
      </p:sp>
      <p:pic>
        <p:nvPicPr>
          <p:cNvPr id="12" name="Picture 2" descr="M:\Marketing\Design work\Website\screen\getintofinance\gif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77492" t="6377" r="4485" b="77909"/>
          <a:stretch/>
        </p:blipFill>
        <p:spPr bwMode="auto">
          <a:xfrm>
            <a:off x="8244408" y="6334147"/>
            <a:ext cx="795144" cy="410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3"/>
          <p:cNvSpPr>
            <a:spLocks noGrp="1"/>
          </p:cNvSpPr>
          <p:nvPr>
            <p:ph idx="1"/>
          </p:nvPr>
        </p:nvSpPr>
        <p:spPr/>
        <p:txBody>
          <a:bodyPr>
            <a:normAutofit/>
          </a:bodyPr>
          <a:lstStyle/>
          <a:p>
            <a:pPr marL="514350" indent="-457200"/>
            <a:r>
              <a:rPr lang="en-GB" dirty="0"/>
              <a:t>What is the retirement age in the following countries for men and women?</a:t>
            </a:r>
          </a:p>
        </p:txBody>
      </p:sp>
      <p:pic>
        <p:nvPicPr>
          <p:cNvPr id="9" name="Picture 4" descr="M:\Marketing\Design work\Brochures\get into finance\2014\gif.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48264" y="6165304"/>
            <a:ext cx="1296144" cy="72008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Table 2"/>
          <p:cNvGraphicFramePr>
            <a:graphicFrameLocks noGrp="1"/>
          </p:cNvGraphicFramePr>
          <p:nvPr>
            <p:extLst>
              <p:ext uri="{D42A27DB-BD31-4B8C-83A1-F6EECF244321}">
                <p14:modId xmlns:p14="http://schemas.microsoft.com/office/powerpoint/2010/main" val="474063481"/>
              </p:ext>
            </p:extLst>
          </p:nvPr>
        </p:nvGraphicFramePr>
        <p:xfrm>
          <a:off x="1403648" y="2812288"/>
          <a:ext cx="6096000" cy="2595880"/>
        </p:xfrm>
        <a:graphic>
          <a:graphicData uri="http://schemas.openxmlformats.org/drawingml/2006/table">
            <a:tbl>
              <a:tblPr firstRow="1" bandRow="1">
                <a:tableStyleId>{073A0DAA-6AF3-43AB-8588-CEC1D06C72B9}</a:tableStyleId>
              </a:tblPr>
              <a:tblGrid>
                <a:gridCol w="2032000">
                  <a:extLst>
                    <a:ext uri="{9D8B030D-6E8A-4147-A177-3AD203B41FA5}">
                      <a16:colId xmlns:a16="http://schemas.microsoft.com/office/drawing/2014/main" val="1167869041"/>
                    </a:ext>
                  </a:extLst>
                </a:gridCol>
                <a:gridCol w="2032000">
                  <a:extLst>
                    <a:ext uri="{9D8B030D-6E8A-4147-A177-3AD203B41FA5}">
                      <a16:colId xmlns:a16="http://schemas.microsoft.com/office/drawing/2014/main" val="1274108176"/>
                    </a:ext>
                  </a:extLst>
                </a:gridCol>
                <a:gridCol w="2032000">
                  <a:extLst>
                    <a:ext uri="{9D8B030D-6E8A-4147-A177-3AD203B41FA5}">
                      <a16:colId xmlns:a16="http://schemas.microsoft.com/office/drawing/2014/main" val="2094084995"/>
                    </a:ext>
                  </a:extLst>
                </a:gridCol>
              </a:tblGrid>
              <a:tr h="370840">
                <a:tc>
                  <a:txBody>
                    <a:bodyPr/>
                    <a:lstStyle/>
                    <a:p>
                      <a:r>
                        <a:rPr lang="en-GB" dirty="0"/>
                        <a:t>Country</a:t>
                      </a:r>
                    </a:p>
                  </a:txBody>
                  <a:tcPr/>
                </a:tc>
                <a:tc>
                  <a:txBody>
                    <a:bodyPr/>
                    <a:lstStyle/>
                    <a:p>
                      <a:r>
                        <a:rPr lang="en-GB" dirty="0"/>
                        <a:t>Men</a:t>
                      </a:r>
                    </a:p>
                  </a:txBody>
                  <a:tcPr/>
                </a:tc>
                <a:tc>
                  <a:txBody>
                    <a:bodyPr/>
                    <a:lstStyle/>
                    <a:p>
                      <a:r>
                        <a:rPr lang="en-GB" dirty="0"/>
                        <a:t>Women</a:t>
                      </a:r>
                    </a:p>
                  </a:txBody>
                  <a:tcPr/>
                </a:tc>
                <a:extLst>
                  <a:ext uri="{0D108BD9-81ED-4DB2-BD59-A6C34878D82A}">
                    <a16:rowId xmlns:a16="http://schemas.microsoft.com/office/drawing/2014/main" val="3995494042"/>
                  </a:ext>
                </a:extLst>
              </a:tr>
              <a:tr h="370840">
                <a:tc>
                  <a:txBody>
                    <a:bodyPr/>
                    <a:lstStyle/>
                    <a:p>
                      <a:r>
                        <a:rPr lang="en-GB" dirty="0"/>
                        <a:t>USA</a:t>
                      </a:r>
                    </a:p>
                  </a:txBody>
                  <a:tcPr/>
                </a:tc>
                <a:tc>
                  <a:txBody>
                    <a:bodyPr/>
                    <a:lstStyle/>
                    <a:p>
                      <a:r>
                        <a:rPr lang="en-GB" dirty="0"/>
                        <a:t>66</a:t>
                      </a:r>
                    </a:p>
                  </a:txBody>
                  <a:tcPr/>
                </a:tc>
                <a:tc>
                  <a:txBody>
                    <a:bodyPr/>
                    <a:lstStyle/>
                    <a:p>
                      <a:r>
                        <a:rPr lang="en-GB" dirty="0"/>
                        <a:t>66</a:t>
                      </a:r>
                    </a:p>
                  </a:txBody>
                  <a:tcPr/>
                </a:tc>
                <a:extLst>
                  <a:ext uri="{0D108BD9-81ED-4DB2-BD59-A6C34878D82A}">
                    <a16:rowId xmlns:a16="http://schemas.microsoft.com/office/drawing/2014/main" val="1372418572"/>
                  </a:ext>
                </a:extLst>
              </a:tr>
              <a:tr h="370840">
                <a:tc>
                  <a:txBody>
                    <a:bodyPr/>
                    <a:lstStyle/>
                    <a:p>
                      <a:r>
                        <a:rPr lang="en-GB" dirty="0"/>
                        <a:t>UK</a:t>
                      </a:r>
                    </a:p>
                  </a:txBody>
                  <a:tcPr/>
                </a:tc>
                <a:tc>
                  <a:txBody>
                    <a:bodyPr/>
                    <a:lstStyle/>
                    <a:p>
                      <a:r>
                        <a:rPr lang="en-GB" dirty="0"/>
                        <a:t>65</a:t>
                      </a:r>
                    </a:p>
                  </a:txBody>
                  <a:tcPr/>
                </a:tc>
                <a:tc>
                  <a:txBody>
                    <a:bodyPr/>
                    <a:lstStyle/>
                    <a:p>
                      <a:r>
                        <a:rPr lang="en-GB" dirty="0"/>
                        <a:t>62.33</a:t>
                      </a:r>
                    </a:p>
                  </a:txBody>
                  <a:tcPr/>
                </a:tc>
                <a:extLst>
                  <a:ext uri="{0D108BD9-81ED-4DB2-BD59-A6C34878D82A}">
                    <a16:rowId xmlns:a16="http://schemas.microsoft.com/office/drawing/2014/main" val="3380698797"/>
                  </a:ext>
                </a:extLst>
              </a:tr>
              <a:tr h="370840">
                <a:tc>
                  <a:txBody>
                    <a:bodyPr/>
                    <a:lstStyle/>
                    <a:p>
                      <a:r>
                        <a:rPr lang="en-GB" dirty="0"/>
                        <a:t>China</a:t>
                      </a:r>
                    </a:p>
                  </a:txBody>
                  <a:tcPr/>
                </a:tc>
                <a:tc>
                  <a:txBody>
                    <a:bodyPr/>
                    <a:lstStyle/>
                    <a:p>
                      <a:r>
                        <a:rPr lang="en-GB" dirty="0"/>
                        <a:t>60</a:t>
                      </a:r>
                    </a:p>
                  </a:txBody>
                  <a:tcPr/>
                </a:tc>
                <a:tc>
                  <a:txBody>
                    <a:bodyPr/>
                    <a:lstStyle/>
                    <a:p>
                      <a:r>
                        <a:rPr lang="en-GB" dirty="0"/>
                        <a:t>50</a:t>
                      </a:r>
                    </a:p>
                  </a:txBody>
                  <a:tcPr/>
                </a:tc>
                <a:extLst>
                  <a:ext uri="{0D108BD9-81ED-4DB2-BD59-A6C34878D82A}">
                    <a16:rowId xmlns:a16="http://schemas.microsoft.com/office/drawing/2014/main" val="3659265756"/>
                  </a:ext>
                </a:extLst>
              </a:tr>
              <a:tr h="370840">
                <a:tc>
                  <a:txBody>
                    <a:bodyPr/>
                    <a:lstStyle/>
                    <a:p>
                      <a:r>
                        <a:rPr lang="en-GB" dirty="0"/>
                        <a:t>India</a:t>
                      </a:r>
                    </a:p>
                  </a:txBody>
                  <a:tcPr/>
                </a:tc>
                <a:tc>
                  <a:txBody>
                    <a:bodyPr/>
                    <a:lstStyle/>
                    <a:p>
                      <a:r>
                        <a:rPr lang="en-GB" dirty="0"/>
                        <a:t>60</a:t>
                      </a:r>
                    </a:p>
                  </a:txBody>
                  <a:tcPr/>
                </a:tc>
                <a:tc>
                  <a:txBody>
                    <a:bodyPr/>
                    <a:lstStyle/>
                    <a:p>
                      <a:r>
                        <a:rPr lang="en-GB" dirty="0"/>
                        <a:t>60</a:t>
                      </a:r>
                    </a:p>
                  </a:txBody>
                  <a:tcPr/>
                </a:tc>
                <a:extLst>
                  <a:ext uri="{0D108BD9-81ED-4DB2-BD59-A6C34878D82A}">
                    <a16:rowId xmlns:a16="http://schemas.microsoft.com/office/drawing/2014/main" val="3154478868"/>
                  </a:ext>
                </a:extLst>
              </a:tr>
              <a:tr h="370840">
                <a:tc>
                  <a:txBody>
                    <a:bodyPr/>
                    <a:lstStyle/>
                    <a:p>
                      <a:r>
                        <a:rPr lang="en-GB" dirty="0"/>
                        <a:t>Mexico</a:t>
                      </a:r>
                    </a:p>
                  </a:txBody>
                  <a:tcPr/>
                </a:tc>
                <a:tc>
                  <a:txBody>
                    <a:bodyPr/>
                    <a:lstStyle/>
                    <a:p>
                      <a:r>
                        <a:rPr lang="en-GB" dirty="0"/>
                        <a:t>65</a:t>
                      </a:r>
                    </a:p>
                  </a:txBody>
                  <a:tcPr/>
                </a:tc>
                <a:tc>
                  <a:txBody>
                    <a:bodyPr/>
                    <a:lstStyle/>
                    <a:p>
                      <a:r>
                        <a:rPr lang="en-GB" dirty="0"/>
                        <a:t>65</a:t>
                      </a:r>
                    </a:p>
                  </a:txBody>
                  <a:tcPr/>
                </a:tc>
                <a:extLst>
                  <a:ext uri="{0D108BD9-81ED-4DB2-BD59-A6C34878D82A}">
                    <a16:rowId xmlns:a16="http://schemas.microsoft.com/office/drawing/2014/main" val="2191956289"/>
                  </a:ext>
                </a:extLst>
              </a:tr>
              <a:tr h="370840">
                <a:tc>
                  <a:txBody>
                    <a:bodyPr/>
                    <a:lstStyle/>
                    <a:p>
                      <a:r>
                        <a:rPr lang="en-GB" dirty="0"/>
                        <a:t>Philippines</a:t>
                      </a:r>
                    </a:p>
                  </a:txBody>
                  <a:tcPr/>
                </a:tc>
                <a:tc>
                  <a:txBody>
                    <a:bodyPr/>
                    <a:lstStyle/>
                    <a:p>
                      <a:r>
                        <a:rPr lang="en-GB" dirty="0"/>
                        <a:t>65</a:t>
                      </a:r>
                    </a:p>
                  </a:txBody>
                  <a:tcPr/>
                </a:tc>
                <a:tc>
                  <a:txBody>
                    <a:bodyPr/>
                    <a:lstStyle/>
                    <a:p>
                      <a:r>
                        <a:rPr lang="en-GB" dirty="0"/>
                        <a:t>65</a:t>
                      </a:r>
                    </a:p>
                  </a:txBody>
                  <a:tcPr/>
                </a:tc>
                <a:extLst>
                  <a:ext uri="{0D108BD9-81ED-4DB2-BD59-A6C34878D82A}">
                    <a16:rowId xmlns:a16="http://schemas.microsoft.com/office/drawing/2014/main" val="10006"/>
                  </a:ext>
                </a:extLst>
              </a:tr>
            </a:tbl>
          </a:graphicData>
        </a:graphic>
      </p:graphicFrame>
    </p:spTree>
    <p:custDataLst>
      <p:tags r:id="rId1"/>
    </p:custDataLst>
    <p:extLst>
      <p:ext uri="{BB962C8B-B14F-4D97-AF65-F5344CB8AC3E}">
        <p14:creationId xmlns:p14="http://schemas.microsoft.com/office/powerpoint/2010/main" val="5223990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3" descr="M:\Marketing\Design work\Website\screen\getintofinance\gif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22"/>
          <p:cNvSpPr/>
          <p:nvPr/>
        </p:nvSpPr>
        <p:spPr>
          <a:xfrm>
            <a:off x="0" y="0"/>
            <a:ext cx="9180512" cy="1484784"/>
          </a:xfrm>
          <a:prstGeom prst="rect">
            <a:avLst/>
          </a:prstGeom>
          <a:solidFill>
            <a:srgbClr val="045C19">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anchor="ctr"/>
          <a:lstStyle/>
          <a:p>
            <a:pPr algn="ctr">
              <a:defRPr/>
            </a:pPr>
            <a:endParaRPr lang="en-GB"/>
          </a:p>
        </p:txBody>
      </p:sp>
      <p:sp>
        <p:nvSpPr>
          <p:cNvPr id="2" name="Title 1"/>
          <p:cNvSpPr>
            <a:spLocks noGrp="1"/>
          </p:cNvSpPr>
          <p:nvPr>
            <p:ph type="title"/>
          </p:nvPr>
        </p:nvSpPr>
        <p:spPr/>
        <p:txBody>
          <a:bodyPr>
            <a:noAutofit/>
          </a:bodyPr>
          <a:lstStyle/>
          <a:p>
            <a:r>
              <a:rPr lang="en-GB" b="1" dirty="0">
                <a:solidFill>
                  <a:schemeClr val="bg1">
                    <a:lumMod val="95000"/>
                  </a:schemeClr>
                </a:solidFill>
              </a:rPr>
              <a:t>What is Retirement Planning?</a:t>
            </a:r>
          </a:p>
        </p:txBody>
      </p:sp>
      <p:sp>
        <p:nvSpPr>
          <p:cNvPr id="8" name="Rectangle 7"/>
          <p:cNvSpPr/>
          <p:nvPr/>
        </p:nvSpPr>
        <p:spPr>
          <a:xfrm>
            <a:off x="0" y="1484784"/>
            <a:ext cx="9188213" cy="5406584"/>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anchor="ctr"/>
          <a:lstStyle/>
          <a:p>
            <a:pPr algn="ctr">
              <a:defRPr/>
            </a:pPr>
            <a:endParaRPr lang="en-GB"/>
          </a:p>
        </p:txBody>
      </p:sp>
      <p:pic>
        <p:nvPicPr>
          <p:cNvPr id="12" name="Picture 2" descr="M:\Marketing\Design work\Website\screen\getintofinance\gif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77492" t="6377" r="4485" b="77909"/>
          <a:stretch/>
        </p:blipFill>
        <p:spPr bwMode="auto">
          <a:xfrm>
            <a:off x="8244408" y="6334147"/>
            <a:ext cx="795144" cy="410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3"/>
          <p:cNvSpPr>
            <a:spLocks noGrp="1"/>
          </p:cNvSpPr>
          <p:nvPr>
            <p:ph idx="1"/>
          </p:nvPr>
        </p:nvSpPr>
        <p:spPr>
          <a:solidFill>
            <a:schemeClr val="accent3">
              <a:lumMod val="60000"/>
              <a:lumOff val="40000"/>
            </a:schemeClr>
          </a:solidFill>
        </p:spPr>
        <p:style>
          <a:lnRef idx="2">
            <a:schemeClr val="dk1"/>
          </a:lnRef>
          <a:fillRef idx="1">
            <a:schemeClr val="lt1"/>
          </a:fillRef>
          <a:effectRef idx="0">
            <a:schemeClr val="dk1"/>
          </a:effectRef>
          <a:fontRef idx="minor">
            <a:schemeClr val="dk1"/>
          </a:fontRef>
        </p:style>
        <p:txBody>
          <a:bodyPr>
            <a:normAutofit fontScale="92500" lnSpcReduction="20000"/>
          </a:bodyPr>
          <a:lstStyle/>
          <a:p>
            <a:pPr marL="514350" indent="-457200"/>
            <a:r>
              <a:rPr lang="en-GB" dirty="0"/>
              <a:t>It is the “putting away of money” to use up in retirement.</a:t>
            </a:r>
          </a:p>
          <a:p>
            <a:pPr marL="514350" indent="-457200"/>
            <a:endParaRPr lang="en-GB" dirty="0"/>
          </a:p>
          <a:p>
            <a:pPr marL="514350" indent="-457200"/>
            <a:r>
              <a:rPr lang="en-GB" dirty="0"/>
              <a:t>Retirement is when an individual is no longer required by law to continue working.</a:t>
            </a:r>
          </a:p>
          <a:p>
            <a:pPr marL="514350" indent="-457200"/>
            <a:endParaRPr lang="en-GB" dirty="0"/>
          </a:p>
          <a:p>
            <a:pPr marL="514350" indent="-457200"/>
            <a:r>
              <a:rPr lang="en-GB" dirty="0"/>
              <a:t>The retirement age across many countries has increased over time due to:</a:t>
            </a:r>
          </a:p>
          <a:p>
            <a:pPr marL="914400" lvl="1" indent="-457200"/>
            <a:r>
              <a:rPr lang="en-GB" dirty="0"/>
              <a:t>Improvement in healthcare</a:t>
            </a:r>
          </a:p>
          <a:p>
            <a:pPr marL="914400" lvl="1" indent="-457200"/>
            <a:r>
              <a:rPr lang="en-GB" dirty="0"/>
              <a:t>Medical advances</a:t>
            </a:r>
          </a:p>
        </p:txBody>
      </p:sp>
      <p:pic>
        <p:nvPicPr>
          <p:cNvPr id="9" name="Picture 4" descr="M:\Marketing\Design work\Brochures\get into finance\2014\gif.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48264" y="6165304"/>
            <a:ext cx="1296144" cy="720081"/>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592303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barn(inVertical)">
                                      <p:cBhvr>
                                        <p:cTn id="7" dur="5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barn(inVertical)">
                                      <p:cBhvr>
                                        <p:cTn id="22" dur="500"/>
                                        <p:tgtEl>
                                          <p:spTgt spid="4">
                                            <p:txEl>
                                              <p:pRg st="4" end="4"/>
                                            </p:txEl>
                                          </p:spTgt>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animEffect transition="in" filter="barn(inVertical)">
                                      <p:cBhvr>
                                        <p:cTn id="25" dur="500"/>
                                        <p:tgtEl>
                                          <p:spTgt spid="4">
                                            <p:txEl>
                                              <p:pRg st="5" end="5"/>
                                            </p:txEl>
                                          </p:spTgt>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4">
                                            <p:txEl>
                                              <p:pRg st="6" end="6"/>
                                            </p:txEl>
                                          </p:spTgt>
                                        </p:tgtEl>
                                        <p:attrNameLst>
                                          <p:attrName>style.visibility</p:attrName>
                                        </p:attrNameLst>
                                      </p:cBhvr>
                                      <p:to>
                                        <p:strVal val="visible"/>
                                      </p:to>
                                    </p:set>
                                    <p:animEffect transition="in" filter="barn(inVertical)">
                                      <p:cBhvr>
                                        <p:cTn id="28"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3" descr="M:\Marketing\Design work\Website\screen\getintofinance\gif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22"/>
          <p:cNvSpPr/>
          <p:nvPr/>
        </p:nvSpPr>
        <p:spPr>
          <a:xfrm>
            <a:off x="0" y="0"/>
            <a:ext cx="9180512" cy="1484784"/>
          </a:xfrm>
          <a:prstGeom prst="rect">
            <a:avLst/>
          </a:prstGeom>
          <a:solidFill>
            <a:srgbClr val="045C19">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anchor="ctr"/>
          <a:lstStyle/>
          <a:p>
            <a:pPr algn="ctr">
              <a:defRPr/>
            </a:pPr>
            <a:endParaRPr lang="en-GB"/>
          </a:p>
        </p:txBody>
      </p:sp>
      <p:sp>
        <p:nvSpPr>
          <p:cNvPr id="2" name="Title 1"/>
          <p:cNvSpPr>
            <a:spLocks noGrp="1"/>
          </p:cNvSpPr>
          <p:nvPr>
            <p:ph type="title"/>
          </p:nvPr>
        </p:nvSpPr>
        <p:spPr/>
        <p:txBody>
          <a:bodyPr>
            <a:noAutofit/>
          </a:bodyPr>
          <a:lstStyle/>
          <a:p>
            <a:r>
              <a:rPr lang="en-GB" b="1" dirty="0">
                <a:solidFill>
                  <a:schemeClr val="bg1">
                    <a:lumMod val="95000"/>
                  </a:schemeClr>
                </a:solidFill>
              </a:rPr>
              <a:t>Pension Sources</a:t>
            </a:r>
          </a:p>
        </p:txBody>
      </p:sp>
      <p:sp>
        <p:nvSpPr>
          <p:cNvPr id="8" name="Rectangle 7"/>
          <p:cNvSpPr/>
          <p:nvPr/>
        </p:nvSpPr>
        <p:spPr>
          <a:xfrm>
            <a:off x="0" y="1484784"/>
            <a:ext cx="9188213" cy="5406584"/>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anchor="ctr"/>
          <a:lstStyle/>
          <a:p>
            <a:pPr algn="ctr">
              <a:defRPr/>
            </a:pPr>
            <a:endParaRPr lang="en-GB"/>
          </a:p>
        </p:txBody>
      </p:sp>
      <p:pic>
        <p:nvPicPr>
          <p:cNvPr id="12" name="Picture 2" descr="M:\Marketing\Design work\Website\screen\getintofinance\gif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77492" t="6377" r="4485" b="77909"/>
          <a:stretch/>
        </p:blipFill>
        <p:spPr bwMode="auto">
          <a:xfrm>
            <a:off x="8244408" y="6334147"/>
            <a:ext cx="795144" cy="410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3"/>
          <p:cNvSpPr>
            <a:spLocks noGrp="1"/>
          </p:cNvSpPr>
          <p:nvPr>
            <p:ph idx="1"/>
          </p:nvPr>
        </p:nvSpPr>
        <p:spPr/>
        <p:txBody>
          <a:bodyPr>
            <a:normAutofit/>
          </a:bodyPr>
          <a:lstStyle/>
          <a:p>
            <a:pPr marL="57150" indent="0" algn="ctr">
              <a:buNone/>
            </a:pPr>
            <a:r>
              <a:rPr lang="en-GB" dirty="0"/>
              <a:t>There are three key pension sources available:</a:t>
            </a:r>
          </a:p>
        </p:txBody>
      </p:sp>
      <p:pic>
        <p:nvPicPr>
          <p:cNvPr id="9" name="Picture 4" descr="M:\Marketing\Design work\Brochures\get into finance\2014\gif.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48264" y="6165304"/>
            <a:ext cx="1296144" cy="72008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006080" y="2370584"/>
            <a:ext cx="3168352" cy="914400"/>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GB" sz="3200" b="1" dirty="0"/>
              <a:t>Pension Sources</a:t>
            </a:r>
          </a:p>
        </p:txBody>
      </p:sp>
      <p:sp>
        <p:nvSpPr>
          <p:cNvPr id="10" name="Rectangle 9"/>
          <p:cNvSpPr/>
          <p:nvPr/>
        </p:nvSpPr>
        <p:spPr>
          <a:xfrm>
            <a:off x="467544" y="4098776"/>
            <a:ext cx="2376264" cy="1490464"/>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GB" sz="2000" dirty="0"/>
              <a:t>Personal Pension</a:t>
            </a:r>
          </a:p>
          <a:p>
            <a:pPr algn="ctr"/>
            <a:r>
              <a:rPr lang="en-GB" sz="2000" dirty="0"/>
              <a:t>Provided by the individual</a:t>
            </a:r>
          </a:p>
        </p:txBody>
      </p:sp>
      <p:sp>
        <p:nvSpPr>
          <p:cNvPr id="11" name="Rectangle 10"/>
          <p:cNvSpPr/>
          <p:nvPr/>
        </p:nvSpPr>
        <p:spPr>
          <a:xfrm>
            <a:off x="3392996" y="4075256"/>
            <a:ext cx="2394520" cy="1513983"/>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GB" sz="2000" dirty="0"/>
              <a:t>Employer-Sponsored Pension</a:t>
            </a:r>
          </a:p>
          <a:p>
            <a:pPr algn="ctr"/>
            <a:r>
              <a:rPr lang="en-GB" sz="2000" dirty="0"/>
              <a:t>Provided by the individuals employer</a:t>
            </a:r>
          </a:p>
        </p:txBody>
      </p:sp>
      <p:sp>
        <p:nvSpPr>
          <p:cNvPr id="13" name="Rectangle 12"/>
          <p:cNvSpPr/>
          <p:nvPr/>
        </p:nvSpPr>
        <p:spPr>
          <a:xfrm>
            <a:off x="6372201" y="4075257"/>
            <a:ext cx="2351112" cy="1513982"/>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GB" sz="2000" dirty="0"/>
              <a:t>State Pension</a:t>
            </a:r>
          </a:p>
          <a:p>
            <a:pPr algn="ctr"/>
            <a:r>
              <a:rPr lang="en-GB" sz="2000" dirty="0"/>
              <a:t>Provided by the State</a:t>
            </a:r>
          </a:p>
        </p:txBody>
      </p:sp>
      <p:cxnSp>
        <p:nvCxnSpPr>
          <p:cNvPr id="6" name="Straight Arrow Connector 5"/>
          <p:cNvCxnSpPr>
            <a:endCxn id="10" idx="0"/>
          </p:cNvCxnSpPr>
          <p:nvPr/>
        </p:nvCxnSpPr>
        <p:spPr>
          <a:xfrm flipH="1">
            <a:off x="1655676" y="2902422"/>
            <a:ext cx="1350404" cy="119635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4" name="Straight Arrow Connector 13"/>
          <p:cNvCxnSpPr>
            <a:stCxn id="3" idx="2"/>
            <a:endCxn id="11" idx="0"/>
          </p:cNvCxnSpPr>
          <p:nvPr/>
        </p:nvCxnSpPr>
        <p:spPr>
          <a:xfrm>
            <a:off x="4590256" y="3284984"/>
            <a:ext cx="0" cy="79027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6" name="Straight Arrow Connector 15"/>
          <p:cNvCxnSpPr>
            <a:stCxn id="3" idx="3"/>
            <a:endCxn id="13" idx="0"/>
          </p:cNvCxnSpPr>
          <p:nvPr/>
        </p:nvCxnSpPr>
        <p:spPr>
          <a:xfrm>
            <a:off x="6174432" y="2827784"/>
            <a:ext cx="1373325" cy="124747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9552" y="5563791"/>
            <a:ext cx="1011611" cy="1124744"/>
          </a:xfrm>
          <a:prstGeom prst="rect">
            <a:avLst/>
          </a:prstGeom>
        </p:spPr>
      </p:pic>
      <p:pic>
        <p:nvPicPr>
          <p:cNvPr id="7" name="Pictur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392996" y="5703502"/>
            <a:ext cx="923604" cy="923604"/>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846896" y="5626318"/>
            <a:ext cx="1338651" cy="488214"/>
          </a:xfrm>
          <a:prstGeom prst="rect">
            <a:avLst/>
          </a:prstGeom>
        </p:spPr>
      </p:pic>
    </p:spTree>
    <p:custDataLst>
      <p:tags r:id="rId1"/>
    </p:custDataLst>
    <p:extLst>
      <p:ext uri="{BB962C8B-B14F-4D97-AF65-F5344CB8AC3E}">
        <p14:creationId xmlns:p14="http://schemas.microsoft.com/office/powerpoint/2010/main" val="3543305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up)">
                                      <p:cBhvr>
                                        <p:cTn id="10" dur="500"/>
                                        <p:tgtEl>
                                          <p:spTgt spid="10"/>
                                        </p:tgtEl>
                                      </p:cBhvr>
                                    </p:animEffect>
                                  </p:childTnLst>
                                </p:cTn>
                              </p:par>
                              <p:par>
                                <p:cTn id="11" presetID="22" presetClass="entr" presetSubtype="1"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up)">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up)">
                                      <p:cBhvr>
                                        <p:cTn id="18" dur="500"/>
                                        <p:tgtEl>
                                          <p:spTgt spid="14"/>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up)">
                                      <p:cBhvr>
                                        <p:cTn id="21" dur="500"/>
                                        <p:tgtEl>
                                          <p:spTgt spid="11"/>
                                        </p:tgtEl>
                                      </p:cBhvr>
                                    </p:animEffect>
                                  </p:childTnLst>
                                </p:cTn>
                              </p:par>
                              <p:par>
                                <p:cTn id="22" presetID="22" presetClass="entr" presetSubtype="1"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up)">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up)">
                                      <p:cBhvr>
                                        <p:cTn id="29" dur="500"/>
                                        <p:tgtEl>
                                          <p:spTgt spid="16"/>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par>
                                <p:cTn id="33" presetID="22" presetClass="entr" presetSubtype="1"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up)">
                                      <p:cBhvr>
                                        <p:cTn id="3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3" descr="M:\Marketing\Design work\Website\screen\getintofinance\gif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22"/>
          <p:cNvSpPr/>
          <p:nvPr/>
        </p:nvSpPr>
        <p:spPr>
          <a:xfrm>
            <a:off x="0" y="0"/>
            <a:ext cx="9180512" cy="1484784"/>
          </a:xfrm>
          <a:prstGeom prst="rect">
            <a:avLst/>
          </a:prstGeom>
          <a:solidFill>
            <a:srgbClr val="045C19">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anchor="ctr"/>
          <a:lstStyle/>
          <a:p>
            <a:pPr algn="ctr">
              <a:defRPr/>
            </a:pPr>
            <a:endParaRPr lang="en-GB"/>
          </a:p>
        </p:txBody>
      </p:sp>
      <p:sp>
        <p:nvSpPr>
          <p:cNvPr id="2" name="Title 1"/>
          <p:cNvSpPr>
            <a:spLocks noGrp="1"/>
          </p:cNvSpPr>
          <p:nvPr>
            <p:ph type="title"/>
          </p:nvPr>
        </p:nvSpPr>
        <p:spPr/>
        <p:txBody>
          <a:bodyPr>
            <a:noAutofit/>
          </a:bodyPr>
          <a:lstStyle/>
          <a:p>
            <a:r>
              <a:rPr lang="en-GB" b="1" dirty="0">
                <a:solidFill>
                  <a:schemeClr val="bg1">
                    <a:lumMod val="95000"/>
                  </a:schemeClr>
                </a:solidFill>
              </a:rPr>
              <a:t>Personal Pension Schemes</a:t>
            </a:r>
          </a:p>
        </p:txBody>
      </p:sp>
      <p:sp>
        <p:nvSpPr>
          <p:cNvPr id="8" name="Rectangle 7"/>
          <p:cNvSpPr/>
          <p:nvPr/>
        </p:nvSpPr>
        <p:spPr>
          <a:xfrm>
            <a:off x="0" y="1484784"/>
            <a:ext cx="9188213" cy="5406584"/>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anchor="ctr"/>
          <a:lstStyle/>
          <a:p>
            <a:pPr algn="ctr">
              <a:defRPr/>
            </a:pPr>
            <a:endParaRPr lang="en-GB" dirty="0"/>
          </a:p>
        </p:txBody>
      </p:sp>
      <p:pic>
        <p:nvPicPr>
          <p:cNvPr id="12" name="Picture 2" descr="M:\Marketing\Design work\Website\screen\getintofinance\gif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77492" t="6377" r="4485" b="77909"/>
          <a:stretch/>
        </p:blipFill>
        <p:spPr bwMode="auto">
          <a:xfrm>
            <a:off x="8244408" y="6334147"/>
            <a:ext cx="795144" cy="410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3"/>
          <p:cNvSpPr>
            <a:spLocks noGrp="1"/>
          </p:cNvSpPr>
          <p:nvPr>
            <p:ph idx="1"/>
          </p:nvPr>
        </p:nvSpPr>
        <p:spPr>
          <a:xfrm>
            <a:off x="457200" y="1600201"/>
            <a:ext cx="8229600" cy="2310634"/>
          </a:xfrm>
        </p:spPr>
        <p:txBody>
          <a:bodyPr>
            <a:normAutofit fontScale="62500" lnSpcReduction="20000"/>
          </a:bodyPr>
          <a:lstStyle/>
          <a:p>
            <a:pPr marL="514350" indent="-457200"/>
            <a:r>
              <a:rPr lang="en-GB" dirty="0"/>
              <a:t>Typically made available by banks, insurance companies and fund managers.</a:t>
            </a:r>
          </a:p>
          <a:p>
            <a:pPr marL="514350" indent="-457200"/>
            <a:r>
              <a:rPr lang="en-GB" dirty="0"/>
              <a:t>The </a:t>
            </a:r>
            <a:r>
              <a:rPr lang="en-GB" dirty="0">
                <a:solidFill>
                  <a:srgbClr val="FF0000"/>
                </a:solidFill>
              </a:rPr>
              <a:t>individual</a:t>
            </a:r>
            <a:r>
              <a:rPr lang="en-GB" dirty="0"/>
              <a:t> sets aside a proportion of their monthly salary into a pension scheme, which the pension scheme then invests into shares, bonds and other financial assets.</a:t>
            </a:r>
          </a:p>
          <a:p>
            <a:pPr marL="514350" indent="-457200"/>
            <a:r>
              <a:rPr lang="en-GB" dirty="0"/>
              <a:t>The expectation is that the money contributed to the scheme </a:t>
            </a:r>
            <a:r>
              <a:rPr lang="en-GB" b="1" dirty="0">
                <a:solidFill>
                  <a:srgbClr val="FF0000"/>
                </a:solidFill>
              </a:rPr>
              <a:t>PLUS</a:t>
            </a:r>
            <a:r>
              <a:rPr lang="en-GB" dirty="0"/>
              <a:t> the potential growth in the value of the investments will provide the individual with enough money for a relaxed retirement.</a:t>
            </a:r>
          </a:p>
        </p:txBody>
      </p:sp>
      <p:pic>
        <p:nvPicPr>
          <p:cNvPr id="9" name="Picture 4" descr="M:\Marketing\Design work\Brochures\get into finance\2014\gif.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48264" y="6165304"/>
            <a:ext cx="1296144" cy="72008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03764" y="5170623"/>
            <a:ext cx="1011611" cy="1124744"/>
          </a:xfrm>
          <a:prstGeom prst="rect">
            <a:avLst/>
          </a:prstGeom>
        </p:spPr>
      </p:pic>
      <p:pic>
        <p:nvPicPr>
          <p:cNvPr id="11" name="Picture 10" descr="Pie Chart, Diagram, 3D, Graph, Pie, Project, Report"/>
          <p:cNvPicPr>
            <a:picLocks noChangeAspect="1"/>
          </p:cNvPicPr>
          <p:nvPr/>
        </p:nvPicPr>
        <p:blipFill>
          <a:blip r:embed="rId8"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3290528" y="4778528"/>
            <a:ext cx="2030915" cy="1516839"/>
          </a:xfrm>
          <a:prstGeom prst="rect">
            <a:avLst/>
          </a:prstGeom>
        </p:spPr>
      </p:pic>
      <p:sp>
        <p:nvSpPr>
          <p:cNvPr id="3" name="TextBox 2"/>
          <p:cNvSpPr txBox="1"/>
          <p:nvPr/>
        </p:nvSpPr>
        <p:spPr>
          <a:xfrm>
            <a:off x="3075139" y="4591220"/>
            <a:ext cx="2727186" cy="690977"/>
          </a:xfrm>
          <a:prstGeom prst="rect">
            <a:avLst/>
          </a:prstGeom>
          <a:noFill/>
        </p:spPr>
        <p:txBody>
          <a:bodyPr wrap="none" rtlCol="0">
            <a:prstTxWarp prst="textArchUp">
              <a:avLst>
                <a:gd name="adj" fmla="val 10799999"/>
              </a:avLst>
            </a:prstTxWarp>
            <a:spAutoFit/>
          </a:bodyPr>
          <a:lstStyle/>
          <a:p>
            <a:r>
              <a:rPr lang="en-GB" sz="4800" dirty="0">
                <a:solidFill>
                  <a:srgbClr val="045C19"/>
                </a:solidFill>
              </a:rPr>
              <a:t>Monthly Salary</a:t>
            </a:r>
          </a:p>
        </p:txBody>
      </p:sp>
      <p:sp>
        <p:nvSpPr>
          <p:cNvPr id="14" name="TextBox 13"/>
          <p:cNvSpPr txBox="1"/>
          <p:nvPr/>
        </p:nvSpPr>
        <p:spPr>
          <a:xfrm>
            <a:off x="294025" y="5667140"/>
            <a:ext cx="1865575" cy="646331"/>
          </a:xfrm>
          <a:prstGeom prst="rect">
            <a:avLst/>
          </a:prstGeom>
          <a:noFill/>
        </p:spPr>
        <p:txBody>
          <a:bodyPr wrap="none" rtlCol="0">
            <a:spAutoFit/>
          </a:bodyPr>
          <a:lstStyle/>
          <a:p>
            <a:pPr algn="ctr"/>
            <a:r>
              <a:rPr lang="en-GB" b="1" dirty="0">
                <a:solidFill>
                  <a:srgbClr val="045C19"/>
                </a:solidFill>
              </a:rPr>
              <a:t>Personal Pension </a:t>
            </a:r>
          </a:p>
          <a:p>
            <a:pPr algn="ctr"/>
            <a:r>
              <a:rPr lang="en-GB" b="1" dirty="0">
                <a:solidFill>
                  <a:srgbClr val="045C19"/>
                </a:solidFill>
              </a:rPr>
              <a:t>Contribution</a:t>
            </a:r>
          </a:p>
        </p:txBody>
      </p:sp>
      <p:cxnSp>
        <p:nvCxnSpPr>
          <p:cNvPr id="6" name="Straight Arrow Connector 5"/>
          <p:cNvCxnSpPr>
            <a:stCxn id="14" idx="3"/>
          </p:cNvCxnSpPr>
          <p:nvPr/>
        </p:nvCxnSpPr>
        <p:spPr>
          <a:xfrm flipV="1">
            <a:off x="2159600" y="5949280"/>
            <a:ext cx="1130928" cy="41026"/>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5" name="Rectangle 4"/>
          <p:cNvSpPr/>
          <p:nvPr/>
        </p:nvSpPr>
        <p:spPr>
          <a:xfrm>
            <a:off x="6894963" y="3956647"/>
            <a:ext cx="2144589" cy="1994003"/>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dirty="0"/>
              <a:t>More Money Invested </a:t>
            </a:r>
          </a:p>
          <a:p>
            <a:pPr algn="ctr"/>
            <a:r>
              <a:rPr lang="en-GB" b="1" dirty="0">
                <a:solidFill>
                  <a:srgbClr val="FF0000"/>
                </a:solidFill>
              </a:rPr>
              <a:t>PLUS </a:t>
            </a:r>
          </a:p>
          <a:p>
            <a:pPr algn="ctr"/>
            <a:r>
              <a:rPr lang="en-GB" dirty="0"/>
              <a:t>Early Investment </a:t>
            </a:r>
          </a:p>
          <a:p>
            <a:pPr algn="ctr"/>
            <a:r>
              <a:rPr lang="en-GB" dirty="0"/>
              <a:t>= </a:t>
            </a:r>
          </a:p>
          <a:p>
            <a:pPr algn="ctr"/>
            <a:r>
              <a:rPr lang="en-GB" dirty="0"/>
              <a:t>Comfortable Retirement</a:t>
            </a:r>
          </a:p>
        </p:txBody>
      </p:sp>
    </p:spTree>
    <p:custDataLst>
      <p:tags r:id="rId1"/>
    </p:custDataLst>
    <p:extLst>
      <p:ext uri="{BB962C8B-B14F-4D97-AF65-F5344CB8AC3E}">
        <p14:creationId xmlns:p14="http://schemas.microsoft.com/office/powerpoint/2010/main" val="3858282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Effect transition="in" filter="fade">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p:cTn id="29" dur="500" fill="hold"/>
                                        <p:tgtEl>
                                          <p:spTgt spid="10"/>
                                        </p:tgtEl>
                                        <p:attrNameLst>
                                          <p:attrName>ppt_w</p:attrName>
                                        </p:attrNameLst>
                                      </p:cBhvr>
                                      <p:tavLst>
                                        <p:tav tm="0">
                                          <p:val>
                                            <p:fltVal val="0"/>
                                          </p:val>
                                        </p:tav>
                                        <p:tav tm="100000">
                                          <p:val>
                                            <p:strVal val="#ppt_w"/>
                                          </p:val>
                                        </p:tav>
                                      </p:tavLst>
                                    </p:anim>
                                    <p:anim calcmode="lin" valueType="num">
                                      <p:cBhvr>
                                        <p:cTn id="30" dur="500" fill="hold"/>
                                        <p:tgtEl>
                                          <p:spTgt spid="10"/>
                                        </p:tgtEl>
                                        <p:attrNameLst>
                                          <p:attrName>ppt_h</p:attrName>
                                        </p:attrNameLst>
                                      </p:cBhvr>
                                      <p:tavLst>
                                        <p:tav tm="0">
                                          <p:val>
                                            <p:fltVal val="0"/>
                                          </p:val>
                                        </p:tav>
                                        <p:tav tm="100000">
                                          <p:val>
                                            <p:strVal val="#ppt_h"/>
                                          </p:val>
                                        </p:tav>
                                      </p:tavLst>
                                    </p:anim>
                                    <p:animEffect transition="in" filter="fade">
                                      <p:cBhvr>
                                        <p:cTn id="31" dur="500"/>
                                        <p:tgtEl>
                                          <p:spTgt spid="10"/>
                                        </p:tgtEl>
                                      </p:cBhvr>
                                    </p:animEffect>
                                  </p:childTnLst>
                                </p:cTn>
                              </p:par>
                              <p:par>
                                <p:cTn id="32" presetID="53" presetClass="entr" presetSubtype="16" fill="hold" nodeType="with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p:cTn id="34" dur="500" fill="hold"/>
                                        <p:tgtEl>
                                          <p:spTgt spid="11"/>
                                        </p:tgtEl>
                                        <p:attrNameLst>
                                          <p:attrName>ppt_w</p:attrName>
                                        </p:attrNameLst>
                                      </p:cBhvr>
                                      <p:tavLst>
                                        <p:tav tm="0">
                                          <p:val>
                                            <p:fltVal val="0"/>
                                          </p:val>
                                        </p:tav>
                                        <p:tav tm="100000">
                                          <p:val>
                                            <p:strVal val="#ppt_w"/>
                                          </p:val>
                                        </p:tav>
                                      </p:tavLst>
                                    </p:anim>
                                    <p:anim calcmode="lin" valueType="num">
                                      <p:cBhvr>
                                        <p:cTn id="35" dur="500" fill="hold"/>
                                        <p:tgtEl>
                                          <p:spTgt spid="11"/>
                                        </p:tgtEl>
                                        <p:attrNameLst>
                                          <p:attrName>ppt_h</p:attrName>
                                        </p:attrNameLst>
                                      </p:cBhvr>
                                      <p:tavLst>
                                        <p:tav tm="0">
                                          <p:val>
                                            <p:fltVal val="0"/>
                                          </p:val>
                                        </p:tav>
                                        <p:tav tm="100000">
                                          <p:val>
                                            <p:strVal val="#ppt_h"/>
                                          </p:val>
                                        </p:tav>
                                      </p:tavLst>
                                    </p:anim>
                                    <p:animEffect transition="in" filter="fade">
                                      <p:cBhvr>
                                        <p:cTn id="36" dur="500"/>
                                        <p:tgtEl>
                                          <p:spTgt spid="11"/>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p:cTn id="39" dur="500" fill="hold"/>
                                        <p:tgtEl>
                                          <p:spTgt spid="3"/>
                                        </p:tgtEl>
                                        <p:attrNameLst>
                                          <p:attrName>ppt_w</p:attrName>
                                        </p:attrNameLst>
                                      </p:cBhvr>
                                      <p:tavLst>
                                        <p:tav tm="0">
                                          <p:val>
                                            <p:fltVal val="0"/>
                                          </p:val>
                                        </p:tav>
                                        <p:tav tm="100000">
                                          <p:val>
                                            <p:strVal val="#ppt_w"/>
                                          </p:val>
                                        </p:tav>
                                      </p:tavLst>
                                    </p:anim>
                                    <p:anim calcmode="lin" valueType="num">
                                      <p:cBhvr>
                                        <p:cTn id="40" dur="500" fill="hold"/>
                                        <p:tgtEl>
                                          <p:spTgt spid="3"/>
                                        </p:tgtEl>
                                        <p:attrNameLst>
                                          <p:attrName>ppt_h</p:attrName>
                                        </p:attrNameLst>
                                      </p:cBhvr>
                                      <p:tavLst>
                                        <p:tav tm="0">
                                          <p:val>
                                            <p:fltVal val="0"/>
                                          </p:val>
                                        </p:tav>
                                        <p:tav tm="100000">
                                          <p:val>
                                            <p:strVal val="#ppt_h"/>
                                          </p:val>
                                        </p:tav>
                                      </p:tavLst>
                                    </p:anim>
                                    <p:animEffect transition="in" filter="fade">
                                      <p:cBhvr>
                                        <p:cTn id="41" dur="500"/>
                                        <p:tgtEl>
                                          <p:spTgt spid="3"/>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par>
                                <p:cTn id="47" presetID="53" presetClass="entr" presetSubtype="16" fill="hold" nodeType="with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p:cTn id="49" dur="500" fill="hold"/>
                                        <p:tgtEl>
                                          <p:spTgt spid="6"/>
                                        </p:tgtEl>
                                        <p:attrNameLst>
                                          <p:attrName>ppt_w</p:attrName>
                                        </p:attrNameLst>
                                      </p:cBhvr>
                                      <p:tavLst>
                                        <p:tav tm="0">
                                          <p:val>
                                            <p:fltVal val="0"/>
                                          </p:val>
                                        </p:tav>
                                        <p:tav tm="100000">
                                          <p:val>
                                            <p:strVal val="#ppt_w"/>
                                          </p:val>
                                        </p:tav>
                                      </p:tavLst>
                                    </p:anim>
                                    <p:anim calcmode="lin" valueType="num">
                                      <p:cBhvr>
                                        <p:cTn id="50" dur="500" fill="hold"/>
                                        <p:tgtEl>
                                          <p:spTgt spid="6"/>
                                        </p:tgtEl>
                                        <p:attrNameLst>
                                          <p:attrName>ppt_h</p:attrName>
                                        </p:attrNameLst>
                                      </p:cBhvr>
                                      <p:tavLst>
                                        <p:tav tm="0">
                                          <p:val>
                                            <p:fltVal val="0"/>
                                          </p:val>
                                        </p:tav>
                                        <p:tav tm="100000">
                                          <p:val>
                                            <p:strVal val="#ppt_h"/>
                                          </p:val>
                                        </p:tav>
                                      </p:tavLst>
                                    </p:anim>
                                    <p:animEffect transition="in" filter="fade">
                                      <p:cBhvr>
                                        <p:cTn id="5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3" grpId="0"/>
      <p:bldP spid="14" grpId="0"/>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3" descr="M:\Marketing\Design work\Website\screen\getintofinance\gif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22"/>
          <p:cNvSpPr/>
          <p:nvPr/>
        </p:nvSpPr>
        <p:spPr>
          <a:xfrm>
            <a:off x="0" y="0"/>
            <a:ext cx="9180512" cy="1484784"/>
          </a:xfrm>
          <a:prstGeom prst="rect">
            <a:avLst/>
          </a:prstGeom>
          <a:solidFill>
            <a:srgbClr val="045C19">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anchor="ctr"/>
          <a:lstStyle/>
          <a:p>
            <a:pPr algn="ctr">
              <a:defRPr/>
            </a:pPr>
            <a:endParaRPr lang="en-GB"/>
          </a:p>
        </p:txBody>
      </p:sp>
      <p:sp>
        <p:nvSpPr>
          <p:cNvPr id="2" name="Title 1"/>
          <p:cNvSpPr>
            <a:spLocks noGrp="1"/>
          </p:cNvSpPr>
          <p:nvPr>
            <p:ph type="title"/>
          </p:nvPr>
        </p:nvSpPr>
        <p:spPr/>
        <p:txBody>
          <a:bodyPr>
            <a:noAutofit/>
          </a:bodyPr>
          <a:lstStyle/>
          <a:p>
            <a:r>
              <a:rPr lang="en-GB" b="1" dirty="0">
                <a:solidFill>
                  <a:schemeClr val="bg1">
                    <a:lumMod val="95000"/>
                  </a:schemeClr>
                </a:solidFill>
              </a:rPr>
              <a:t>Starter</a:t>
            </a:r>
          </a:p>
        </p:txBody>
      </p:sp>
      <p:sp>
        <p:nvSpPr>
          <p:cNvPr id="8" name="Rectangle 7"/>
          <p:cNvSpPr/>
          <p:nvPr/>
        </p:nvSpPr>
        <p:spPr>
          <a:xfrm>
            <a:off x="0" y="1484784"/>
            <a:ext cx="9188213" cy="5406584"/>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anchor="ctr"/>
          <a:lstStyle/>
          <a:p>
            <a:pPr algn="ctr">
              <a:defRPr/>
            </a:pPr>
            <a:endParaRPr lang="en-GB"/>
          </a:p>
        </p:txBody>
      </p:sp>
      <p:pic>
        <p:nvPicPr>
          <p:cNvPr id="12" name="Picture 2" descr="M:\Marketing\Design work\Website\screen\getintofinance\gif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77492" t="6377" r="4485" b="77909"/>
          <a:stretch/>
        </p:blipFill>
        <p:spPr bwMode="auto">
          <a:xfrm>
            <a:off x="8244408" y="6334147"/>
            <a:ext cx="795144" cy="410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3"/>
          <p:cNvSpPr>
            <a:spLocks noGrp="1"/>
          </p:cNvSpPr>
          <p:nvPr>
            <p:ph idx="1"/>
          </p:nvPr>
        </p:nvSpPr>
        <p:spPr>
          <a:xfrm>
            <a:off x="457200" y="1600201"/>
            <a:ext cx="8229600" cy="2188840"/>
          </a:xfrm>
        </p:spPr>
        <p:txBody>
          <a:bodyPr>
            <a:normAutofit/>
          </a:bodyPr>
          <a:lstStyle/>
          <a:p>
            <a:pPr marL="457200" lvl="1" indent="0">
              <a:buNone/>
            </a:pPr>
            <a:endParaRPr lang="en-GB" dirty="0"/>
          </a:p>
          <a:p>
            <a:pPr marL="457200" lvl="1" indent="0">
              <a:buNone/>
            </a:pPr>
            <a:endParaRPr lang="en-GB" dirty="0"/>
          </a:p>
        </p:txBody>
      </p:sp>
      <p:pic>
        <p:nvPicPr>
          <p:cNvPr id="9" name="Picture 4" descr="M:\Marketing\Design work\Brochures\get into finance\2014\gif.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48264" y="6165304"/>
            <a:ext cx="1296144" cy="720081"/>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5" descr="Image result for 10 pound note"/>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7" descr="Image result for 10 pound note"/>
          <p:cNvSpPr>
            <a:spLocks noChangeAspect="1" noChangeArrowheads="1"/>
          </p:cNvSpPr>
          <p:nvPr/>
        </p:nvSpPr>
        <p:spPr bwMode="auto">
          <a:xfrm>
            <a:off x="1524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Content Placeholder 3"/>
          <p:cNvSpPr txBox="1">
            <a:spLocks/>
          </p:cNvSpPr>
          <p:nvPr/>
        </p:nvSpPr>
        <p:spPr>
          <a:xfrm>
            <a:off x="457200" y="1797522"/>
            <a:ext cx="8229600" cy="4328641"/>
          </a:xfrm>
          <a:prstGeom prst="rect">
            <a:avLst/>
          </a:prstGeom>
          <a:solidFill>
            <a:schemeClr val="accent3">
              <a:lumMod val="60000"/>
              <a:lumOff val="40000"/>
            </a:schemeClr>
          </a:solidFill>
        </p:spPr>
        <p:style>
          <a:lnRef idx="2">
            <a:schemeClr val="dk1"/>
          </a:lnRef>
          <a:fillRef idx="1">
            <a:schemeClr val="lt1"/>
          </a:fillRef>
          <a:effectRef idx="0">
            <a:schemeClr val="dk1"/>
          </a:effectRef>
          <a:fontRef idx="minor">
            <a:schemeClr val="dk1"/>
          </a:fontRef>
        </p:style>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buFont typeface="Arial" pitchFamily="34" charset="0"/>
              <a:buNone/>
            </a:pPr>
            <a:r>
              <a:rPr lang="en-GB" b="1" dirty="0"/>
              <a:t>You have saved up £2,000 through your part time work. You want to invest this money. Which investment would you consider from the following:</a:t>
            </a:r>
            <a:endParaRPr lang="en-GB" dirty="0"/>
          </a:p>
          <a:p>
            <a:pPr marL="57150" indent="0">
              <a:buFont typeface="Arial" pitchFamily="34" charset="0"/>
              <a:buNone/>
            </a:pPr>
            <a:r>
              <a:rPr lang="en-GB" dirty="0">
                <a:solidFill>
                  <a:srgbClr val="045C19"/>
                </a:solidFill>
              </a:rPr>
              <a:t>Invest in Tesco shares</a:t>
            </a:r>
          </a:p>
          <a:p>
            <a:pPr marL="57150" indent="0">
              <a:buFont typeface="Arial" pitchFamily="34" charset="0"/>
              <a:buNone/>
            </a:pPr>
            <a:r>
              <a:rPr lang="en-GB" dirty="0">
                <a:solidFill>
                  <a:srgbClr val="045C19"/>
                </a:solidFill>
              </a:rPr>
              <a:t>Invest in UK government bonds</a:t>
            </a:r>
          </a:p>
          <a:p>
            <a:pPr marL="57150" indent="0">
              <a:buFont typeface="Arial" pitchFamily="34" charset="0"/>
              <a:buNone/>
            </a:pPr>
            <a:r>
              <a:rPr lang="en-GB" dirty="0">
                <a:solidFill>
                  <a:srgbClr val="045C19"/>
                </a:solidFill>
              </a:rPr>
              <a:t>Put towards your retirement</a:t>
            </a:r>
          </a:p>
          <a:p>
            <a:pPr marL="57150" indent="0">
              <a:buFont typeface="Arial" pitchFamily="34" charset="0"/>
              <a:buNone/>
            </a:pPr>
            <a:r>
              <a:rPr lang="en-GB" dirty="0">
                <a:solidFill>
                  <a:srgbClr val="045C19"/>
                </a:solidFill>
              </a:rPr>
              <a:t>Keep the cash in your mattress at home</a:t>
            </a:r>
          </a:p>
          <a:p>
            <a:pPr marL="57150" indent="0">
              <a:buFont typeface="Arial" pitchFamily="34" charset="0"/>
              <a:buNone/>
            </a:pPr>
            <a:r>
              <a:rPr lang="en-GB" dirty="0">
                <a:solidFill>
                  <a:srgbClr val="045C19"/>
                </a:solidFill>
              </a:rPr>
              <a:t>Continue saving to purchase a property</a:t>
            </a:r>
          </a:p>
        </p:txBody>
      </p:sp>
      <p:pic>
        <p:nvPicPr>
          <p:cNvPr id="14" name="Picture 2" descr="http://moaablogs.org/financial/wp-content/uploads/2014/01/eggbasket_WEB.jpg"/>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7164288" y="44372"/>
            <a:ext cx="2027776" cy="1392406"/>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5293483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3" descr="M:\Marketing\Design work\Website\screen\getintofinance\gif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22"/>
          <p:cNvSpPr/>
          <p:nvPr/>
        </p:nvSpPr>
        <p:spPr>
          <a:xfrm>
            <a:off x="0" y="0"/>
            <a:ext cx="9180512" cy="1484784"/>
          </a:xfrm>
          <a:prstGeom prst="rect">
            <a:avLst/>
          </a:prstGeom>
          <a:solidFill>
            <a:srgbClr val="045C19">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anchor="ctr"/>
          <a:lstStyle/>
          <a:p>
            <a:pPr algn="ctr">
              <a:defRPr/>
            </a:pPr>
            <a:endParaRPr lang="en-GB"/>
          </a:p>
        </p:txBody>
      </p:sp>
      <p:sp>
        <p:nvSpPr>
          <p:cNvPr id="2" name="Title 1"/>
          <p:cNvSpPr>
            <a:spLocks noGrp="1"/>
          </p:cNvSpPr>
          <p:nvPr>
            <p:ph type="title"/>
          </p:nvPr>
        </p:nvSpPr>
        <p:spPr/>
        <p:txBody>
          <a:bodyPr>
            <a:noAutofit/>
          </a:bodyPr>
          <a:lstStyle/>
          <a:p>
            <a:r>
              <a:rPr lang="en-GB" b="1" dirty="0">
                <a:solidFill>
                  <a:schemeClr val="bg1">
                    <a:lumMod val="95000"/>
                  </a:schemeClr>
                </a:solidFill>
              </a:rPr>
              <a:t>Employer-Sponsored Pension</a:t>
            </a:r>
          </a:p>
        </p:txBody>
      </p:sp>
      <p:sp>
        <p:nvSpPr>
          <p:cNvPr id="8" name="Rectangle 7"/>
          <p:cNvSpPr/>
          <p:nvPr/>
        </p:nvSpPr>
        <p:spPr>
          <a:xfrm>
            <a:off x="0" y="1484784"/>
            <a:ext cx="9188213" cy="5406584"/>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anchor="ctr"/>
          <a:lstStyle/>
          <a:p>
            <a:pPr algn="ctr">
              <a:defRPr/>
            </a:pPr>
            <a:endParaRPr lang="en-GB" dirty="0"/>
          </a:p>
        </p:txBody>
      </p:sp>
      <p:pic>
        <p:nvPicPr>
          <p:cNvPr id="12" name="Picture 2" descr="M:\Marketing\Design work\Website\screen\getintofinance\gif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77492" t="6377" r="4485" b="77909"/>
          <a:stretch/>
        </p:blipFill>
        <p:spPr bwMode="auto">
          <a:xfrm>
            <a:off x="8244408" y="6334147"/>
            <a:ext cx="795144" cy="410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3"/>
          <p:cNvSpPr>
            <a:spLocks noGrp="1"/>
          </p:cNvSpPr>
          <p:nvPr>
            <p:ph idx="1"/>
          </p:nvPr>
        </p:nvSpPr>
        <p:spPr>
          <a:xfrm>
            <a:off x="457200" y="1600200"/>
            <a:ext cx="8229600" cy="2908919"/>
          </a:xfrm>
        </p:spPr>
        <p:txBody>
          <a:bodyPr>
            <a:normAutofit fontScale="70000" lnSpcReduction="20000"/>
          </a:bodyPr>
          <a:lstStyle/>
          <a:p>
            <a:pPr marL="514350" indent="-457200"/>
            <a:r>
              <a:rPr lang="en-GB" b="1" dirty="0"/>
              <a:t>If an individual works for a firm, it is common for the firm to provide a pension scheme.</a:t>
            </a:r>
          </a:p>
          <a:p>
            <a:pPr marL="514350" indent="-457200"/>
            <a:endParaRPr lang="en-GB" b="1" dirty="0"/>
          </a:p>
          <a:p>
            <a:pPr marL="514350" indent="-457200"/>
            <a:r>
              <a:rPr lang="en-GB" b="1" dirty="0"/>
              <a:t>This is used to:</a:t>
            </a:r>
          </a:p>
          <a:p>
            <a:pPr lvl="1">
              <a:buFont typeface="Wingdings" panose="05000000000000000000" pitchFamily="2" charset="2"/>
              <a:buChar char="Ø"/>
            </a:pPr>
            <a:r>
              <a:rPr lang="en-GB" dirty="0"/>
              <a:t> Attract good quality staff</a:t>
            </a:r>
          </a:p>
          <a:p>
            <a:pPr lvl="1">
              <a:buFont typeface="Wingdings" panose="05000000000000000000" pitchFamily="2" charset="2"/>
              <a:buChar char="Ø"/>
            </a:pPr>
            <a:r>
              <a:rPr lang="en-GB" dirty="0"/>
              <a:t>Encourage them to stay</a:t>
            </a:r>
          </a:p>
          <a:p>
            <a:pPr marL="914400" lvl="1" indent="-457200"/>
            <a:endParaRPr lang="en-GB" dirty="0"/>
          </a:p>
          <a:p>
            <a:pPr marL="57150" indent="0" algn="ctr">
              <a:buNone/>
            </a:pPr>
            <a:r>
              <a:rPr lang="en-GB" b="1" dirty="0"/>
              <a:t>The employer sponsored pension could be one of the following:</a:t>
            </a:r>
          </a:p>
        </p:txBody>
      </p:sp>
      <p:pic>
        <p:nvPicPr>
          <p:cNvPr id="9" name="Picture 4" descr="M:\Marketing\Design work\Brochures\get into finance\2014\gif.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48264" y="6165304"/>
            <a:ext cx="1296144" cy="72008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09906" y="2440620"/>
            <a:ext cx="923604" cy="923604"/>
          </a:xfrm>
          <a:prstGeom prst="rect">
            <a:avLst/>
          </a:prstGeom>
        </p:spPr>
      </p:pic>
      <p:sp>
        <p:nvSpPr>
          <p:cNvPr id="5" name="Oval 4"/>
          <p:cNvSpPr/>
          <p:nvPr/>
        </p:nvSpPr>
        <p:spPr>
          <a:xfrm>
            <a:off x="1403648" y="4342792"/>
            <a:ext cx="2304256" cy="72008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dirty="0"/>
              <a:t>Fully Funded Scheme</a:t>
            </a:r>
          </a:p>
        </p:txBody>
      </p:sp>
      <p:sp>
        <p:nvSpPr>
          <p:cNvPr id="16" name="Oval 15"/>
          <p:cNvSpPr/>
          <p:nvPr/>
        </p:nvSpPr>
        <p:spPr>
          <a:xfrm>
            <a:off x="4644008" y="4339378"/>
            <a:ext cx="2304256" cy="72008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dirty="0"/>
              <a:t>Contributory Scheme</a:t>
            </a:r>
          </a:p>
        </p:txBody>
      </p:sp>
      <p:sp>
        <p:nvSpPr>
          <p:cNvPr id="7" name="Rectangle 6"/>
          <p:cNvSpPr/>
          <p:nvPr/>
        </p:nvSpPr>
        <p:spPr>
          <a:xfrm>
            <a:off x="1601924" y="5355800"/>
            <a:ext cx="1944216" cy="8640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n w="0"/>
                <a:solidFill>
                  <a:schemeClr val="tx1"/>
                </a:solidFill>
                <a:effectLst>
                  <a:outerShdw blurRad="38100" dist="19050" dir="2700000" algn="tl" rotWithShape="0">
                    <a:schemeClr val="dk1">
                      <a:alpha val="40000"/>
                    </a:schemeClr>
                  </a:outerShdw>
                </a:effectLst>
              </a:rPr>
              <a:t>Paid for completely by the firm</a:t>
            </a:r>
          </a:p>
        </p:txBody>
      </p:sp>
      <p:sp>
        <p:nvSpPr>
          <p:cNvPr id="18" name="Rectangle 17"/>
          <p:cNvSpPr/>
          <p:nvPr/>
        </p:nvSpPr>
        <p:spPr>
          <a:xfrm>
            <a:off x="4899600" y="5564138"/>
            <a:ext cx="1944216" cy="8640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n w="0"/>
                <a:solidFill>
                  <a:schemeClr val="tx1"/>
                </a:solidFill>
                <a:effectLst>
                  <a:outerShdw blurRad="38100" dist="19050" dir="2700000" algn="tl" rotWithShape="0">
                    <a:schemeClr val="dk1">
                      <a:alpha val="40000"/>
                    </a:schemeClr>
                  </a:outerShdw>
                </a:effectLst>
              </a:rPr>
              <a:t>Combination of employer contribution and individual contribution</a:t>
            </a:r>
          </a:p>
        </p:txBody>
      </p:sp>
    </p:spTree>
    <p:custDataLst>
      <p:tags r:id="rId1"/>
    </p:custDataLst>
    <p:extLst>
      <p:ext uri="{BB962C8B-B14F-4D97-AF65-F5344CB8AC3E}">
        <p14:creationId xmlns:p14="http://schemas.microsoft.com/office/powerpoint/2010/main" val="80387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barn(inVertical)">
                                      <p:cBhvr>
                                        <p:cTn id="12" dur="500"/>
                                        <p:tgtEl>
                                          <p:spTgt spid="4">
                                            <p:txEl>
                                              <p:pRg st="2" end="2"/>
                                            </p:txEl>
                                          </p:spTgt>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Effect transition="in" filter="barn(inVertical)">
                                      <p:cBhvr>
                                        <p:cTn id="15" dur="500"/>
                                        <p:tgtEl>
                                          <p:spTgt spid="4">
                                            <p:txEl>
                                              <p:pRg st="3" end="3"/>
                                            </p:txEl>
                                          </p:spTgt>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4">
                                            <p:txEl>
                                              <p:pRg st="4" end="4"/>
                                            </p:txEl>
                                          </p:spTgt>
                                        </p:tgtEl>
                                        <p:attrNameLst>
                                          <p:attrName>style.visibility</p:attrName>
                                        </p:attrNameLst>
                                      </p:cBhvr>
                                      <p:to>
                                        <p:strVal val="visible"/>
                                      </p:to>
                                    </p:set>
                                    <p:animEffect transition="in" filter="barn(inVertical)">
                                      <p:cBhvr>
                                        <p:cTn id="18" dur="500"/>
                                        <p:tgtEl>
                                          <p:spTgt spid="4">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animEffect transition="in" filter="barn(inVertical)">
                                      <p:cBhvr>
                                        <p:cTn id="23" dur="500"/>
                                        <p:tgtEl>
                                          <p:spTgt spid="4">
                                            <p:txEl>
                                              <p:pRg st="6" end="6"/>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500" fill="hold"/>
                                        <p:tgtEl>
                                          <p:spTgt spid="5"/>
                                        </p:tgtEl>
                                        <p:attrNameLst>
                                          <p:attrName>ppt_w</p:attrName>
                                        </p:attrNameLst>
                                      </p:cBhvr>
                                      <p:tavLst>
                                        <p:tav tm="0">
                                          <p:val>
                                            <p:fltVal val="0"/>
                                          </p:val>
                                        </p:tav>
                                        <p:tav tm="100000">
                                          <p:val>
                                            <p:strVal val="#ppt_w"/>
                                          </p:val>
                                        </p:tav>
                                      </p:tavLst>
                                    </p:anim>
                                    <p:anim calcmode="lin" valueType="num">
                                      <p:cBhvr>
                                        <p:cTn id="29" dur="500" fill="hold"/>
                                        <p:tgtEl>
                                          <p:spTgt spid="5"/>
                                        </p:tgtEl>
                                        <p:attrNameLst>
                                          <p:attrName>ppt_h</p:attrName>
                                        </p:attrNameLst>
                                      </p:cBhvr>
                                      <p:tavLst>
                                        <p:tav tm="0">
                                          <p:val>
                                            <p:fltVal val="0"/>
                                          </p:val>
                                        </p:tav>
                                        <p:tav tm="100000">
                                          <p:val>
                                            <p:strVal val="#ppt_h"/>
                                          </p:val>
                                        </p:tav>
                                      </p:tavLst>
                                    </p:anim>
                                    <p:animEffect transition="in" filter="fade">
                                      <p:cBhvr>
                                        <p:cTn id="30" dur="500"/>
                                        <p:tgtEl>
                                          <p:spTgt spid="5"/>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p:cTn id="33" dur="500" fill="hold"/>
                                        <p:tgtEl>
                                          <p:spTgt spid="7"/>
                                        </p:tgtEl>
                                        <p:attrNameLst>
                                          <p:attrName>ppt_w</p:attrName>
                                        </p:attrNameLst>
                                      </p:cBhvr>
                                      <p:tavLst>
                                        <p:tav tm="0">
                                          <p:val>
                                            <p:fltVal val="0"/>
                                          </p:val>
                                        </p:tav>
                                        <p:tav tm="100000">
                                          <p:val>
                                            <p:strVal val="#ppt_w"/>
                                          </p:val>
                                        </p:tav>
                                      </p:tavLst>
                                    </p:anim>
                                    <p:anim calcmode="lin" valueType="num">
                                      <p:cBhvr>
                                        <p:cTn id="34" dur="500" fill="hold"/>
                                        <p:tgtEl>
                                          <p:spTgt spid="7"/>
                                        </p:tgtEl>
                                        <p:attrNameLst>
                                          <p:attrName>ppt_h</p:attrName>
                                        </p:attrNameLst>
                                      </p:cBhvr>
                                      <p:tavLst>
                                        <p:tav tm="0">
                                          <p:val>
                                            <p:fltVal val="0"/>
                                          </p:val>
                                        </p:tav>
                                        <p:tav tm="100000">
                                          <p:val>
                                            <p:strVal val="#ppt_h"/>
                                          </p:val>
                                        </p:tav>
                                      </p:tavLst>
                                    </p:anim>
                                    <p:animEffect transition="in" filter="fade">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fltVal val="0"/>
                                          </p:val>
                                        </p:tav>
                                        <p:tav tm="100000">
                                          <p:val>
                                            <p:strVal val="#ppt_w"/>
                                          </p:val>
                                        </p:tav>
                                      </p:tavLst>
                                    </p:anim>
                                    <p:anim calcmode="lin" valueType="num">
                                      <p:cBhvr>
                                        <p:cTn id="41" dur="500" fill="hold"/>
                                        <p:tgtEl>
                                          <p:spTgt spid="16"/>
                                        </p:tgtEl>
                                        <p:attrNameLst>
                                          <p:attrName>ppt_h</p:attrName>
                                        </p:attrNameLst>
                                      </p:cBhvr>
                                      <p:tavLst>
                                        <p:tav tm="0">
                                          <p:val>
                                            <p:fltVal val="0"/>
                                          </p:val>
                                        </p:tav>
                                        <p:tav tm="100000">
                                          <p:val>
                                            <p:strVal val="#ppt_h"/>
                                          </p:val>
                                        </p:tav>
                                      </p:tavLst>
                                    </p:anim>
                                    <p:animEffect transition="in" filter="fade">
                                      <p:cBhvr>
                                        <p:cTn id="42" dur="500"/>
                                        <p:tgtEl>
                                          <p:spTgt spid="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animBg="1"/>
      <p:bldP spid="16" grpId="0" animBg="1"/>
      <p:bldP spid="7" grpId="0"/>
      <p:bldP spid="1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3" descr="M:\Marketing\Design work\Website\screen\getintofinance\gif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22"/>
          <p:cNvSpPr/>
          <p:nvPr/>
        </p:nvSpPr>
        <p:spPr>
          <a:xfrm>
            <a:off x="0" y="0"/>
            <a:ext cx="9180512" cy="1484784"/>
          </a:xfrm>
          <a:prstGeom prst="rect">
            <a:avLst/>
          </a:prstGeom>
          <a:solidFill>
            <a:srgbClr val="045C19">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anchor="ctr"/>
          <a:lstStyle/>
          <a:p>
            <a:pPr algn="ctr">
              <a:defRPr/>
            </a:pPr>
            <a:endParaRPr lang="en-GB"/>
          </a:p>
        </p:txBody>
      </p:sp>
      <p:sp>
        <p:nvSpPr>
          <p:cNvPr id="2" name="Title 1"/>
          <p:cNvSpPr>
            <a:spLocks noGrp="1"/>
          </p:cNvSpPr>
          <p:nvPr>
            <p:ph type="title"/>
          </p:nvPr>
        </p:nvSpPr>
        <p:spPr/>
        <p:txBody>
          <a:bodyPr>
            <a:noAutofit/>
          </a:bodyPr>
          <a:lstStyle/>
          <a:p>
            <a:r>
              <a:rPr lang="en-GB" b="1" dirty="0">
                <a:solidFill>
                  <a:schemeClr val="bg1">
                    <a:lumMod val="95000"/>
                  </a:schemeClr>
                </a:solidFill>
              </a:rPr>
              <a:t>State Pension Schemes</a:t>
            </a:r>
          </a:p>
        </p:txBody>
      </p:sp>
      <p:sp>
        <p:nvSpPr>
          <p:cNvPr id="8" name="Rectangle 7"/>
          <p:cNvSpPr/>
          <p:nvPr/>
        </p:nvSpPr>
        <p:spPr>
          <a:xfrm>
            <a:off x="0" y="1484784"/>
            <a:ext cx="9188213" cy="5406584"/>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anchor="ctr"/>
          <a:lstStyle/>
          <a:p>
            <a:pPr algn="ctr">
              <a:defRPr/>
            </a:pPr>
            <a:endParaRPr lang="en-GB" dirty="0"/>
          </a:p>
        </p:txBody>
      </p:sp>
      <p:pic>
        <p:nvPicPr>
          <p:cNvPr id="12" name="Picture 2" descr="M:\Marketing\Design work\Website\screen\getintofinance\gif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77492" t="6377" r="4485" b="77909"/>
          <a:stretch/>
        </p:blipFill>
        <p:spPr bwMode="auto">
          <a:xfrm>
            <a:off x="8244408" y="6334147"/>
            <a:ext cx="795144" cy="410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3"/>
          <p:cNvSpPr>
            <a:spLocks noGrp="1"/>
          </p:cNvSpPr>
          <p:nvPr>
            <p:ph idx="1"/>
          </p:nvPr>
        </p:nvSpPr>
        <p:spPr>
          <a:xfrm>
            <a:off x="457200" y="1600201"/>
            <a:ext cx="6347048" cy="2188840"/>
          </a:xfrm>
        </p:spPr>
        <p:txBody>
          <a:bodyPr>
            <a:normAutofit fontScale="62500" lnSpcReduction="20000"/>
          </a:bodyPr>
          <a:lstStyle/>
          <a:p>
            <a:pPr marL="514350" indent="-457200"/>
            <a:r>
              <a:rPr lang="en-GB" dirty="0"/>
              <a:t>A number of countries around the world, provide pensions to their citizens.</a:t>
            </a:r>
          </a:p>
          <a:p>
            <a:pPr marL="514350" indent="-457200"/>
            <a:endParaRPr lang="en-GB" dirty="0"/>
          </a:p>
          <a:p>
            <a:pPr marL="514350" indent="-457200"/>
            <a:r>
              <a:rPr lang="en-GB" dirty="0"/>
              <a:t>This is known as a </a:t>
            </a:r>
            <a:r>
              <a:rPr lang="en-GB" b="1" dirty="0"/>
              <a:t>state pension scheme.</a:t>
            </a:r>
          </a:p>
          <a:p>
            <a:pPr marL="514350" indent="-457200"/>
            <a:endParaRPr lang="en-GB" dirty="0"/>
          </a:p>
          <a:p>
            <a:pPr marL="514350" indent="-457200"/>
            <a:r>
              <a:rPr lang="en-GB" dirty="0"/>
              <a:t>However, these schemes tend to pay a </a:t>
            </a:r>
            <a:r>
              <a:rPr lang="en-GB" b="1" dirty="0"/>
              <a:t>very small amount. </a:t>
            </a:r>
          </a:p>
          <a:p>
            <a:pPr marL="514350" indent="-457200"/>
            <a:endParaRPr lang="en-GB" dirty="0"/>
          </a:p>
          <a:p>
            <a:pPr marL="514350" indent="-457200"/>
            <a:endParaRPr lang="en-GB" dirty="0"/>
          </a:p>
          <a:p>
            <a:pPr marL="57150" indent="0">
              <a:buNone/>
            </a:pPr>
            <a:endParaRPr lang="en-GB" dirty="0"/>
          </a:p>
        </p:txBody>
      </p:sp>
      <p:pic>
        <p:nvPicPr>
          <p:cNvPr id="9" name="Picture 4" descr="M:\Marketing\Design work\Brochures\get into finance\2014\gif.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48264" y="6165304"/>
            <a:ext cx="1296144" cy="72008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4942" y="5811503"/>
            <a:ext cx="1338651" cy="488214"/>
          </a:xfrm>
          <a:prstGeom prst="rect">
            <a:avLst/>
          </a:prstGeom>
        </p:spPr>
      </p:pic>
      <p:pic>
        <p:nvPicPr>
          <p:cNvPr id="17" name="Picture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948264" y="1759422"/>
            <a:ext cx="1848818" cy="1833787"/>
          </a:xfrm>
          <a:prstGeom prst="rect">
            <a:avLst/>
          </a:prstGeom>
        </p:spPr>
      </p:pic>
      <p:sp>
        <p:nvSpPr>
          <p:cNvPr id="18" name="Rectangle 17"/>
          <p:cNvSpPr/>
          <p:nvPr/>
        </p:nvSpPr>
        <p:spPr>
          <a:xfrm>
            <a:off x="280258" y="4063679"/>
            <a:ext cx="8516824" cy="1815882"/>
          </a:xfrm>
          <a:prstGeom prst="rect">
            <a:avLst/>
          </a:prstGeom>
        </p:spPr>
        <p:txBody>
          <a:bodyPr wrap="square">
            <a:spAutoFit/>
          </a:bodyPr>
          <a:lstStyle/>
          <a:p>
            <a:pPr marL="57150" indent="0" algn="ctr">
              <a:buNone/>
            </a:pPr>
            <a:r>
              <a:rPr lang="en-GB" sz="2800" dirty="0"/>
              <a:t>A state scheme in most cases must be </a:t>
            </a:r>
            <a:r>
              <a:rPr lang="en-GB" sz="2800" i="1" dirty="0">
                <a:solidFill>
                  <a:srgbClr val="045C19"/>
                </a:solidFill>
              </a:rPr>
              <a:t>supplemented by an additional source of income or additional pension plan</a:t>
            </a:r>
            <a:r>
              <a:rPr lang="en-GB" sz="2800" dirty="0"/>
              <a:t> (either individual or employer-sponsored) if a more comfortable retirement is desired.</a:t>
            </a:r>
          </a:p>
        </p:txBody>
      </p:sp>
    </p:spTree>
    <p:custDataLst>
      <p:tags r:id="rId1"/>
    </p:custDataLst>
    <p:extLst>
      <p:ext uri="{BB962C8B-B14F-4D97-AF65-F5344CB8AC3E}">
        <p14:creationId xmlns:p14="http://schemas.microsoft.com/office/powerpoint/2010/main" val="2677583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barn(inVertical)">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barn(inVertical)">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3" descr="M:\Marketing\Design work\Website\screen\getintofinance\gif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22"/>
          <p:cNvSpPr/>
          <p:nvPr/>
        </p:nvSpPr>
        <p:spPr>
          <a:xfrm>
            <a:off x="0" y="0"/>
            <a:ext cx="9180512" cy="1484784"/>
          </a:xfrm>
          <a:prstGeom prst="rect">
            <a:avLst/>
          </a:prstGeom>
          <a:solidFill>
            <a:srgbClr val="045C19">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anchor="ctr"/>
          <a:lstStyle/>
          <a:p>
            <a:pPr algn="ctr">
              <a:defRPr/>
            </a:pPr>
            <a:endParaRPr lang="en-GB"/>
          </a:p>
        </p:txBody>
      </p:sp>
      <p:sp>
        <p:nvSpPr>
          <p:cNvPr id="2" name="Title 1"/>
          <p:cNvSpPr>
            <a:spLocks noGrp="1"/>
          </p:cNvSpPr>
          <p:nvPr>
            <p:ph type="title"/>
          </p:nvPr>
        </p:nvSpPr>
        <p:spPr/>
        <p:txBody>
          <a:bodyPr>
            <a:noAutofit/>
          </a:bodyPr>
          <a:lstStyle/>
          <a:p>
            <a:r>
              <a:rPr lang="en-GB" b="1" dirty="0">
                <a:solidFill>
                  <a:schemeClr val="bg1">
                    <a:lumMod val="95000"/>
                  </a:schemeClr>
                </a:solidFill>
              </a:rPr>
              <a:t>State Pension Schemes</a:t>
            </a:r>
            <a:br>
              <a:rPr lang="en-GB" b="1" dirty="0">
                <a:solidFill>
                  <a:schemeClr val="bg1">
                    <a:lumMod val="95000"/>
                  </a:schemeClr>
                </a:solidFill>
              </a:rPr>
            </a:br>
            <a:r>
              <a:rPr lang="en-GB" b="1" dirty="0">
                <a:solidFill>
                  <a:schemeClr val="bg1">
                    <a:lumMod val="95000"/>
                  </a:schemeClr>
                </a:solidFill>
              </a:rPr>
              <a:t>UK Case Study</a:t>
            </a:r>
          </a:p>
        </p:txBody>
      </p:sp>
      <p:sp>
        <p:nvSpPr>
          <p:cNvPr id="8" name="Rectangle 7"/>
          <p:cNvSpPr/>
          <p:nvPr/>
        </p:nvSpPr>
        <p:spPr>
          <a:xfrm>
            <a:off x="0" y="1484784"/>
            <a:ext cx="9188213" cy="5406584"/>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anchor="ctr"/>
          <a:lstStyle/>
          <a:p>
            <a:pPr algn="ctr">
              <a:defRPr/>
            </a:pPr>
            <a:endParaRPr lang="en-GB" dirty="0"/>
          </a:p>
        </p:txBody>
      </p:sp>
      <p:pic>
        <p:nvPicPr>
          <p:cNvPr id="12" name="Picture 2" descr="M:\Marketing\Design work\Website\screen\getintofinance\gif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77492" t="6377" r="4485" b="77909"/>
          <a:stretch/>
        </p:blipFill>
        <p:spPr bwMode="auto">
          <a:xfrm>
            <a:off x="8244408" y="6334147"/>
            <a:ext cx="795144" cy="410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3"/>
          <p:cNvSpPr>
            <a:spLocks noGrp="1"/>
          </p:cNvSpPr>
          <p:nvPr>
            <p:ph idx="1"/>
          </p:nvPr>
        </p:nvSpPr>
        <p:spPr>
          <a:xfrm>
            <a:off x="509017" y="3467890"/>
            <a:ext cx="4062983" cy="2562567"/>
          </a:xfrm>
        </p:spPr>
        <p:txBody>
          <a:bodyPr>
            <a:normAutofit/>
          </a:bodyPr>
          <a:lstStyle/>
          <a:p>
            <a:pPr marL="0" indent="0">
              <a:buNone/>
            </a:pPr>
            <a:r>
              <a:rPr lang="en-GB" sz="1800" b="1" dirty="0"/>
              <a:t>Current State Pension</a:t>
            </a:r>
          </a:p>
          <a:p>
            <a:r>
              <a:rPr lang="en-GB" sz="1800" dirty="0"/>
              <a:t>Current State Pension is made up of basic State Pension and additional State pension.</a:t>
            </a:r>
          </a:p>
          <a:p>
            <a:r>
              <a:rPr lang="en-GB" sz="1800" dirty="0"/>
              <a:t>If you are a man born before 6 April 1951 or a woman born before 6 April 1953 then you may be eligible for the current State Pension. </a:t>
            </a:r>
            <a:endParaRPr lang="en-GB" sz="1800" b="1" dirty="0"/>
          </a:p>
          <a:p>
            <a:pPr marL="57150" indent="0">
              <a:buNone/>
            </a:pPr>
            <a:endParaRPr lang="en-GB" sz="1800" dirty="0"/>
          </a:p>
        </p:txBody>
      </p:sp>
      <p:pic>
        <p:nvPicPr>
          <p:cNvPr id="9" name="Picture 4" descr="M:\Marketing\Design work\Brochures\get into finance\2014\gif.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48264" y="6165304"/>
            <a:ext cx="1296144" cy="72008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4942" y="5811503"/>
            <a:ext cx="1338651" cy="488214"/>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4116573619"/>
              </p:ext>
            </p:extLst>
          </p:nvPr>
        </p:nvGraphicFramePr>
        <p:xfrm>
          <a:off x="473616" y="1805527"/>
          <a:ext cx="8229600" cy="1493520"/>
        </p:xfrm>
        <a:graphic>
          <a:graphicData uri="http://schemas.openxmlformats.org/drawingml/2006/table">
            <a:tbl>
              <a:tblPr>
                <a:tableStyleId>{0505E3EF-67EA-436B-97B2-0124C06EBD24}</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0">
                <a:tc>
                  <a:txBody>
                    <a:bodyPr/>
                    <a:lstStyle/>
                    <a:p>
                      <a:r>
                        <a:rPr lang="en-GB" sz="1600" b="1" dirty="0"/>
                        <a:t>Circumstances</a:t>
                      </a:r>
                    </a:p>
                  </a:txBody>
                  <a:tcPr anchor="ctr">
                    <a:solidFill>
                      <a:schemeClr val="accent3">
                        <a:lumMod val="60000"/>
                        <a:lumOff val="40000"/>
                      </a:schemeClr>
                    </a:solidFill>
                  </a:tcPr>
                </a:tc>
                <a:tc>
                  <a:txBody>
                    <a:bodyPr/>
                    <a:lstStyle/>
                    <a:p>
                      <a:r>
                        <a:rPr lang="en-GB" sz="1600" b="1" dirty="0"/>
                        <a:t>Basic State Pension weekly rate for 2015/2016</a:t>
                      </a:r>
                    </a:p>
                  </a:txBody>
                  <a:tcPr anchor="ctr">
                    <a:solidFill>
                      <a:schemeClr val="accent3">
                        <a:lumMod val="60000"/>
                        <a:lumOff val="40000"/>
                      </a:schemeClr>
                    </a:solidFill>
                  </a:tcPr>
                </a:tc>
                <a:extLst>
                  <a:ext uri="{0D108BD9-81ED-4DB2-BD59-A6C34878D82A}">
                    <a16:rowId xmlns:a16="http://schemas.microsoft.com/office/drawing/2014/main" val="10000"/>
                  </a:ext>
                </a:extLst>
              </a:tr>
              <a:tr h="0">
                <a:tc>
                  <a:txBody>
                    <a:bodyPr/>
                    <a:lstStyle/>
                    <a:p>
                      <a:r>
                        <a:rPr lang="en-GB" sz="1600"/>
                        <a:t>Maximum qualifying years</a:t>
                      </a:r>
                    </a:p>
                  </a:txBody>
                  <a:tcPr anchor="ctr"/>
                </a:tc>
                <a:tc>
                  <a:txBody>
                    <a:bodyPr/>
                    <a:lstStyle/>
                    <a:p>
                      <a:r>
                        <a:rPr lang="en-GB" sz="1600"/>
                        <a:t>£115.95</a:t>
                      </a:r>
                    </a:p>
                  </a:txBody>
                  <a:tcPr anchor="ctr"/>
                </a:tc>
                <a:extLst>
                  <a:ext uri="{0D108BD9-81ED-4DB2-BD59-A6C34878D82A}">
                    <a16:rowId xmlns:a16="http://schemas.microsoft.com/office/drawing/2014/main" val="10001"/>
                  </a:ext>
                </a:extLst>
              </a:tr>
              <a:tr h="0">
                <a:tc>
                  <a:txBody>
                    <a:bodyPr/>
                    <a:lstStyle/>
                    <a:p>
                      <a:r>
                        <a:rPr lang="en-GB" sz="1600" dirty="0"/>
                        <a:t>Married man, woman or civil partner (using his wife's, her husband's or civil partner's National Insurance record)</a:t>
                      </a:r>
                    </a:p>
                  </a:txBody>
                  <a:tcPr anchor="ctr"/>
                </a:tc>
                <a:tc>
                  <a:txBody>
                    <a:bodyPr/>
                    <a:lstStyle/>
                    <a:p>
                      <a:r>
                        <a:rPr lang="en-GB" sz="1600" dirty="0"/>
                        <a:t>£69.50</a:t>
                      </a:r>
                    </a:p>
                  </a:txBody>
                  <a:tcPr anchor="ctr"/>
                </a:tc>
                <a:extLst>
                  <a:ext uri="{0D108BD9-81ED-4DB2-BD59-A6C34878D82A}">
                    <a16:rowId xmlns:a16="http://schemas.microsoft.com/office/drawing/2014/main" val="10002"/>
                  </a:ext>
                </a:extLst>
              </a:tr>
            </a:tbl>
          </a:graphicData>
        </a:graphic>
      </p:graphicFrame>
      <p:sp>
        <p:nvSpPr>
          <p:cNvPr id="5" name="Rectangle 4"/>
          <p:cNvSpPr/>
          <p:nvPr/>
        </p:nvSpPr>
        <p:spPr>
          <a:xfrm>
            <a:off x="4496955" y="3454490"/>
            <a:ext cx="4206261" cy="3139321"/>
          </a:xfrm>
          <a:prstGeom prst="rect">
            <a:avLst/>
          </a:prstGeom>
        </p:spPr>
        <p:txBody>
          <a:bodyPr wrap="square">
            <a:spAutoFit/>
          </a:bodyPr>
          <a:lstStyle/>
          <a:p>
            <a:r>
              <a:rPr lang="en-GB" b="1" i="1" dirty="0">
                <a:solidFill>
                  <a:srgbClr val="045C19"/>
                </a:solidFill>
              </a:rPr>
              <a:t>New State Pension - what is the rate?</a:t>
            </a:r>
          </a:p>
          <a:p>
            <a:pPr marL="285750" indent="-285750">
              <a:buFont typeface="Arial" panose="020B0604020202020204" pitchFamily="34" charset="0"/>
              <a:buChar char="•"/>
            </a:pPr>
            <a:r>
              <a:rPr lang="en-GB" i="1" dirty="0">
                <a:solidFill>
                  <a:srgbClr val="045C19"/>
                </a:solidFill>
              </a:rPr>
              <a:t>If you are born on or after 6 April 1951 (man) or 1953 (woman) you may be eligible for the new State Pension.</a:t>
            </a:r>
          </a:p>
          <a:p>
            <a:pPr marL="285750" indent="-285750">
              <a:buFont typeface="Arial" panose="020B0604020202020204" pitchFamily="34" charset="0"/>
              <a:buChar char="•"/>
            </a:pPr>
            <a:r>
              <a:rPr lang="en-GB" i="1" dirty="0">
                <a:solidFill>
                  <a:srgbClr val="045C19"/>
                </a:solidFill>
              </a:rPr>
              <a:t>The full amount of new State Pension will be £155.65 a week</a:t>
            </a:r>
          </a:p>
          <a:p>
            <a:pPr marL="285750" indent="-285750">
              <a:buFont typeface="Arial" panose="020B0604020202020204" pitchFamily="34" charset="0"/>
              <a:buChar char="•"/>
            </a:pPr>
            <a:r>
              <a:rPr lang="en-GB" i="1" dirty="0">
                <a:solidFill>
                  <a:srgbClr val="045C19"/>
                </a:solidFill>
              </a:rPr>
              <a:t>Under the new system, from April 2016, the actual amount will depend on your National Insurance record. You could receive a higher or lower amount.</a:t>
            </a:r>
          </a:p>
          <a:p>
            <a:pPr marL="57150" indent="0">
              <a:buNone/>
            </a:pPr>
            <a:r>
              <a:rPr lang="en-GB" dirty="0"/>
              <a:t> </a:t>
            </a:r>
          </a:p>
        </p:txBody>
      </p:sp>
    </p:spTree>
    <p:custDataLst>
      <p:tags r:id="rId1"/>
    </p:custDataLst>
    <p:extLst>
      <p:ext uri="{BB962C8B-B14F-4D97-AF65-F5344CB8AC3E}">
        <p14:creationId xmlns:p14="http://schemas.microsoft.com/office/powerpoint/2010/main" val="23458429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3" descr="M:\Marketing\Design work\Website\screen\getintofinance\gif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22"/>
          <p:cNvSpPr/>
          <p:nvPr/>
        </p:nvSpPr>
        <p:spPr>
          <a:xfrm>
            <a:off x="0" y="0"/>
            <a:ext cx="9180512" cy="1484784"/>
          </a:xfrm>
          <a:prstGeom prst="rect">
            <a:avLst/>
          </a:prstGeom>
          <a:solidFill>
            <a:srgbClr val="045C19">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anchor="ctr"/>
          <a:lstStyle/>
          <a:p>
            <a:pPr algn="ctr">
              <a:defRPr/>
            </a:pPr>
            <a:endParaRPr lang="en-GB"/>
          </a:p>
        </p:txBody>
      </p:sp>
      <p:sp>
        <p:nvSpPr>
          <p:cNvPr id="2" name="Title 1"/>
          <p:cNvSpPr>
            <a:spLocks noGrp="1"/>
          </p:cNvSpPr>
          <p:nvPr>
            <p:ph type="title"/>
          </p:nvPr>
        </p:nvSpPr>
        <p:spPr/>
        <p:txBody>
          <a:bodyPr>
            <a:noAutofit/>
          </a:bodyPr>
          <a:lstStyle/>
          <a:p>
            <a:r>
              <a:rPr lang="en-GB" b="1" dirty="0">
                <a:solidFill>
                  <a:schemeClr val="bg1">
                    <a:lumMod val="95000"/>
                  </a:schemeClr>
                </a:solidFill>
              </a:rPr>
              <a:t>Stretch &amp; Challenge</a:t>
            </a:r>
          </a:p>
        </p:txBody>
      </p:sp>
      <p:sp>
        <p:nvSpPr>
          <p:cNvPr id="8" name="Rectangle 7"/>
          <p:cNvSpPr/>
          <p:nvPr/>
        </p:nvSpPr>
        <p:spPr>
          <a:xfrm>
            <a:off x="0" y="1484784"/>
            <a:ext cx="9188213" cy="5406584"/>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anchor="ctr"/>
          <a:lstStyle/>
          <a:p>
            <a:pPr algn="ctr">
              <a:defRPr/>
            </a:pPr>
            <a:endParaRPr lang="en-GB"/>
          </a:p>
        </p:txBody>
      </p:sp>
      <p:pic>
        <p:nvPicPr>
          <p:cNvPr id="12" name="Picture 2" descr="M:\Marketing\Design work\Website\screen\getintofinance\gif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77492" t="6377" r="4485" b="77909"/>
          <a:stretch/>
        </p:blipFill>
        <p:spPr bwMode="auto">
          <a:xfrm>
            <a:off x="8244408" y="6334147"/>
            <a:ext cx="795144" cy="410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3"/>
          <p:cNvSpPr>
            <a:spLocks noGrp="1"/>
          </p:cNvSpPr>
          <p:nvPr>
            <p:ph idx="1"/>
          </p:nvPr>
        </p:nvSpPr>
        <p:spPr>
          <a:xfrm>
            <a:off x="457200" y="1600200"/>
            <a:ext cx="5987008" cy="3259213"/>
          </a:xfrm>
        </p:spPr>
        <p:txBody>
          <a:bodyPr>
            <a:normAutofit fontScale="70000" lnSpcReduction="20000"/>
          </a:bodyPr>
          <a:lstStyle/>
          <a:p>
            <a:pPr marL="57150" indent="0">
              <a:buNone/>
            </a:pPr>
            <a:r>
              <a:rPr lang="en-GB" sz="2400" dirty="0"/>
              <a:t>Additional Reading/Research:</a:t>
            </a:r>
            <a:endParaRPr lang="en-GB" sz="2400" dirty="0">
              <a:hlinkClick r:id="rId6"/>
            </a:endParaRPr>
          </a:p>
          <a:p>
            <a:pPr marL="57150" indent="0" algn="ctr">
              <a:buNone/>
            </a:pPr>
            <a:r>
              <a:rPr lang="en-GB" dirty="0">
                <a:hlinkClick r:id="rId6"/>
              </a:rPr>
              <a:t>Winners and Losers Under the New State Pension </a:t>
            </a:r>
            <a:endParaRPr lang="en-GB" dirty="0"/>
          </a:p>
          <a:p>
            <a:pPr marL="57150" indent="0" algn="ctr">
              <a:buNone/>
            </a:pPr>
            <a:r>
              <a:rPr lang="en-GB" dirty="0"/>
              <a:t>(4</a:t>
            </a:r>
            <a:r>
              <a:rPr lang="en-GB" baseline="30000" dirty="0"/>
              <a:t>th</a:t>
            </a:r>
            <a:r>
              <a:rPr lang="en-GB" dirty="0"/>
              <a:t> April 2016)</a:t>
            </a:r>
          </a:p>
          <a:p>
            <a:pPr marL="514350" indent="-457200"/>
            <a:endParaRPr lang="en-GB" dirty="0"/>
          </a:p>
          <a:p>
            <a:pPr marL="57150" indent="0" algn="ctr">
              <a:buNone/>
            </a:pPr>
            <a:r>
              <a:rPr lang="en-GB" b="1" dirty="0"/>
              <a:t>Using this article as a basis, and conducting some of your own research draw up a case for and against the new state pension scheme introduced by George Osbourne in March 2016.</a:t>
            </a:r>
          </a:p>
          <a:p>
            <a:pPr marL="57150" indent="0">
              <a:buNone/>
            </a:pPr>
            <a:endParaRPr lang="en-GB" dirty="0"/>
          </a:p>
          <a:p>
            <a:pPr marL="514350" indent="-457200"/>
            <a:endParaRPr lang="en-GB" dirty="0"/>
          </a:p>
        </p:txBody>
      </p:sp>
      <p:pic>
        <p:nvPicPr>
          <p:cNvPr id="9" name="Picture 4" descr="M:\Marketing\Design work\Brochures\get into finance\2014\gif.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948264" y="6165304"/>
            <a:ext cx="1296144" cy="72008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215520" y="4589661"/>
            <a:ext cx="2736304" cy="1569660"/>
          </a:xfrm>
          <a:prstGeom prst="rect">
            <a:avLst/>
          </a:prstGeom>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marL="57150" indent="0" algn="ctr">
              <a:buNone/>
            </a:pPr>
            <a:r>
              <a:rPr lang="en-GB" sz="2400" b="1" dirty="0">
                <a:ln/>
                <a:solidFill>
                  <a:schemeClr val="accent3"/>
                </a:solidFill>
              </a:rPr>
              <a:t>Who are the winners under the new state pension scheme?</a:t>
            </a:r>
          </a:p>
        </p:txBody>
      </p:sp>
      <p:sp>
        <p:nvSpPr>
          <p:cNvPr id="5" name="Rectangle 4"/>
          <p:cNvSpPr/>
          <p:nvPr/>
        </p:nvSpPr>
        <p:spPr>
          <a:xfrm>
            <a:off x="364476" y="5106463"/>
            <a:ext cx="2489016" cy="1569660"/>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marL="57150" indent="0" algn="ctr">
              <a:buNone/>
            </a:pPr>
            <a:r>
              <a:rPr lang="en-GB" sz="2400" b="1" dirty="0">
                <a:ln/>
                <a:solidFill>
                  <a:srgbClr val="FF0000"/>
                </a:solidFill>
              </a:rPr>
              <a:t>What are the issues under the new state pension scheme?</a:t>
            </a:r>
          </a:p>
        </p:txBody>
      </p:sp>
      <p:pic>
        <p:nvPicPr>
          <p:cNvPr id="11" name="Picture 10"/>
          <p:cNvPicPr>
            <a:picLocks noChangeAspect="1"/>
          </p:cNvPicPr>
          <p:nvPr/>
        </p:nvPicPr>
        <p:blipFill rotWithShape="1">
          <a:blip r:embed="rId8"/>
          <a:srcRect l="9340" t="8395" r="36059" b="8832"/>
          <a:stretch/>
        </p:blipFill>
        <p:spPr>
          <a:xfrm>
            <a:off x="6629172" y="1790179"/>
            <a:ext cx="2088232" cy="2532537"/>
          </a:xfrm>
          <a:prstGeom prst="rect">
            <a:avLst/>
          </a:prstGeom>
          <a:ln>
            <a:noFill/>
          </a:ln>
          <a:effectLst>
            <a:outerShdw blurRad="292100" dist="139700" dir="2700000" algn="tl" rotWithShape="0">
              <a:srgbClr val="333333">
                <a:alpha val="65000"/>
              </a:srgbClr>
            </a:outerShdw>
          </a:effectLst>
        </p:spPr>
      </p:pic>
      <p:pic>
        <p:nvPicPr>
          <p:cNvPr id="15" name="Picture 14"/>
          <p:cNvPicPr/>
          <p:nvPr/>
        </p:nvPicPr>
        <p:blipFill>
          <a:blip r:embed="rId9" cstate="print">
            <a:extLst>
              <a:ext uri="{28A0092B-C50C-407E-A947-70E740481C1C}">
                <a14:useLocalDpi xmlns:a14="http://schemas.microsoft.com/office/drawing/2010/main" val="0"/>
              </a:ext>
            </a:extLst>
          </a:blip>
          <a:stretch>
            <a:fillRect/>
          </a:stretch>
        </p:blipFill>
        <p:spPr>
          <a:xfrm>
            <a:off x="2853492" y="4309646"/>
            <a:ext cx="1583504" cy="2068770"/>
          </a:xfrm>
          <a:prstGeom prst="rect">
            <a:avLst/>
          </a:prstGeom>
        </p:spPr>
      </p:pic>
    </p:spTree>
    <p:custDataLst>
      <p:tags r:id="rId1"/>
    </p:custDataLst>
    <p:extLst>
      <p:ext uri="{BB962C8B-B14F-4D97-AF65-F5344CB8AC3E}">
        <p14:creationId xmlns:p14="http://schemas.microsoft.com/office/powerpoint/2010/main" val="30620813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3" descr="M:\Marketing\Design work\Website\screen\getintofinance\gif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22"/>
          <p:cNvSpPr/>
          <p:nvPr/>
        </p:nvSpPr>
        <p:spPr>
          <a:xfrm>
            <a:off x="0" y="0"/>
            <a:ext cx="9180512" cy="1484784"/>
          </a:xfrm>
          <a:prstGeom prst="rect">
            <a:avLst/>
          </a:prstGeom>
          <a:solidFill>
            <a:srgbClr val="045C19">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anchor="ctr"/>
          <a:lstStyle/>
          <a:p>
            <a:pPr algn="ctr">
              <a:defRPr/>
            </a:pPr>
            <a:endParaRPr lang="en-GB"/>
          </a:p>
        </p:txBody>
      </p:sp>
      <p:sp>
        <p:nvSpPr>
          <p:cNvPr id="2" name="Title 1"/>
          <p:cNvSpPr>
            <a:spLocks noGrp="1"/>
          </p:cNvSpPr>
          <p:nvPr>
            <p:ph type="title"/>
          </p:nvPr>
        </p:nvSpPr>
        <p:spPr/>
        <p:txBody>
          <a:bodyPr>
            <a:noAutofit/>
          </a:bodyPr>
          <a:lstStyle/>
          <a:p>
            <a:r>
              <a:rPr lang="en-GB" b="1" dirty="0">
                <a:solidFill>
                  <a:schemeClr val="bg1">
                    <a:lumMod val="95000"/>
                  </a:schemeClr>
                </a:solidFill>
              </a:rPr>
              <a:t>Plenary </a:t>
            </a:r>
          </a:p>
        </p:txBody>
      </p:sp>
      <p:sp>
        <p:nvSpPr>
          <p:cNvPr id="8" name="Rectangle 7"/>
          <p:cNvSpPr/>
          <p:nvPr/>
        </p:nvSpPr>
        <p:spPr>
          <a:xfrm>
            <a:off x="0" y="1484784"/>
            <a:ext cx="9188213" cy="5406584"/>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anchor="ctr"/>
          <a:lstStyle/>
          <a:p>
            <a:pPr algn="ctr">
              <a:defRPr/>
            </a:pPr>
            <a:endParaRPr lang="en-GB"/>
          </a:p>
        </p:txBody>
      </p:sp>
      <p:pic>
        <p:nvPicPr>
          <p:cNvPr id="12" name="Picture 2" descr="M:\Marketing\Design work\Website\screen\getintofinance\gif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77492" t="6377" r="4485" b="77909"/>
          <a:stretch/>
        </p:blipFill>
        <p:spPr bwMode="auto">
          <a:xfrm>
            <a:off x="8244408" y="6334147"/>
            <a:ext cx="795144" cy="410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3"/>
          <p:cNvSpPr>
            <a:spLocks noGrp="1"/>
          </p:cNvSpPr>
          <p:nvPr>
            <p:ph idx="1"/>
          </p:nvPr>
        </p:nvSpPr>
        <p:spPr/>
        <p:txBody>
          <a:bodyPr>
            <a:normAutofit/>
          </a:bodyPr>
          <a:lstStyle/>
          <a:p>
            <a:pPr marL="514350" indent="-457200"/>
            <a:r>
              <a:rPr lang="en-GB" dirty="0"/>
              <a:t>Identify </a:t>
            </a:r>
            <a:r>
              <a:rPr lang="en-GB" b="1" dirty="0">
                <a:solidFill>
                  <a:srgbClr val="FF0000"/>
                </a:solidFill>
              </a:rPr>
              <a:t>THREE key words </a:t>
            </a:r>
            <a:r>
              <a:rPr lang="en-GB" dirty="0"/>
              <a:t>you have learnt from this session.</a:t>
            </a:r>
          </a:p>
          <a:p>
            <a:pPr marL="57150" indent="0">
              <a:buNone/>
            </a:pPr>
            <a:endParaRPr lang="en-GB" dirty="0"/>
          </a:p>
          <a:p>
            <a:pPr marL="514350" indent="-457200"/>
            <a:r>
              <a:rPr lang="en-GB" dirty="0"/>
              <a:t>Explain them to your neighbour.</a:t>
            </a:r>
          </a:p>
          <a:p>
            <a:pPr marL="514350" indent="-457200"/>
            <a:endParaRPr lang="en-GB" dirty="0"/>
          </a:p>
          <a:p>
            <a:pPr marL="57150" indent="0">
              <a:buNone/>
            </a:pPr>
            <a:endParaRPr lang="en-GB" dirty="0"/>
          </a:p>
        </p:txBody>
      </p:sp>
      <p:pic>
        <p:nvPicPr>
          <p:cNvPr id="9" name="Picture 4" descr="M:\Marketing\Design work\Brochures\get into finance\2014\gif.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48264" y="6165304"/>
            <a:ext cx="1296144" cy="72008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79766" y="3717032"/>
            <a:ext cx="1696689" cy="1872208"/>
          </a:xfrm>
          <a:prstGeom prst="rect">
            <a:avLst/>
          </a:prstGeom>
        </p:spPr>
      </p:pic>
    </p:spTree>
    <p:custDataLst>
      <p:tags r:id="rId1"/>
    </p:custDataLst>
    <p:extLst>
      <p:ext uri="{BB962C8B-B14F-4D97-AF65-F5344CB8AC3E}">
        <p14:creationId xmlns:p14="http://schemas.microsoft.com/office/powerpoint/2010/main" val="7658832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3" descr="M:\Marketing\Design work\Website\screen\getintofinance\gif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22"/>
          <p:cNvSpPr/>
          <p:nvPr/>
        </p:nvSpPr>
        <p:spPr>
          <a:xfrm>
            <a:off x="0" y="0"/>
            <a:ext cx="9180512" cy="1484784"/>
          </a:xfrm>
          <a:prstGeom prst="rect">
            <a:avLst/>
          </a:prstGeom>
          <a:solidFill>
            <a:srgbClr val="045C19">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anchor="ctr"/>
          <a:lstStyle/>
          <a:p>
            <a:pPr algn="ctr">
              <a:defRPr/>
            </a:pPr>
            <a:endParaRPr lang="en-GB"/>
          </a:p>
        </p:txBody>
      </p:sp>
      <p:sp>
        <p:nvSpPr>
          <p:cNvPr id="2" name="Title 1"/>
          <p:cNvSpPr>
            <a:spLocks noGrp="1"/>
          </p:cNvSpPr>
          <p:nvPr>
            <p:ph type="title"/>
          </p:nvPr>
        </p:nvSpPr>
        <p:spPr/>
        <p:txBody>
          <a:bodyPr>
            <a:noAutofit/>
          </a:bodyPr>
          <a:lstStyle/>
          <a:p>
            <a:r>
              <a:rPr lang="en-GB" b="1" dirty="0">
                <a:solidFill>
                  <a:schemeClr val="bg1">
                    <a:lumMod val="95000"/>
                  </a:schemeClr>
                </a:solidFill>
              </a:rPr>
              <a:t>Plenary </a:t>
            </a:r>
          </a:p>
        </p:txBody>
      </p:sp>
      <p:sp>
        <p:nvSpPr>
          <p:cNvPr id="8" name="Rectangle 7"/>
          <p:cNvSpPr/>
          <p:nvPr/>
        </p:nvSpPr>
        <p:spPr>
          <a:xfrm>
            <a:off x="0" y="1484784"/>
            <a:ext cx="9188213" cy="5406584"/>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anchor="ctr"/>
          <a:lstStyle/>
          <a:p>
            <a:pPr algn="ctr">
              <a:defRPr/>
            </a:pPr>
            <a:endParaRPr lang="en-GB"/>
          </a:p>
        </p:txBody>
      </p:sp>
      <p:pic>
        <p:nvPicPr>
          <p:cNvPr id="12" name="Picture 2" descr="M:\Marketing\Design work\Website\screen\getintofinance\gif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77492" t="6377" r="4485" b="77909"/>
          <a:stretch/>
        </p:blipFill>
        <p:spPr bwMode="auto">
          <a:xfrm>
            <a:off x="8244408" y="6334147"/>
            <a:ext cx="795144" cy="410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3"/>
          <p:cNvSpPr>
            <a:spLocks noGrp="1"/>
          </p:cNvSpPr>
          <p:nvPr>
            <p:ph idx="1"/>
          </p:nvPr>
        </p:nvSpPr>
        <p:spPr>
          <a:xfrm>
            <a:off x="457200" y="1600200"/>
            <a:ext cx="4186808" cy="4525963"/>
          </a:xfrm>
        </p:spPr>
        <p:txBody>
          <a:bodyPr>
            <a:normAutofit/>
          </a:bodyPr>
          <a:lstStyle/>
          <a:p>
            <a:pPr marL="57150" indent="0">
              <a:buNone/>
            </a:pPr>
            <a:r>
              <a:rPr lang="en-GB" dirty="0"/>
              <a:t>Have you met the learning objectives?</a:t>
            </a:r>
          </a:p>
          <a:p>
            <a:pPr marL="57150" indent="0">
              <a:buNone/>
            </a:pPr>
            <a:endParaRPr lang="en-GB" dirty="0"/>
          </a:p>
          <a:p>
            <a:pPr marL="57150" indent="0">
              <a:buNone/>
            </a:pPr>
            <a:r>
              <a:rPr lang="en-GB" dirty="0"/>
              <a:t>Assess your learning, using your learning objectives sheet.</a:t>
            </a:r>
          </a:p>
        </p:txBody>
      </p:sp>
      <p:pic>
        <p:nvPicPr>
          <p:cNvPr id="9" name="Picture 4" descr="M:\Marketing\Design work\Brochures\get into finance\2014\gif.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48264" y="6165304"/>
            <a:ext cx="1296144" cy="72008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rotWithShape="1">
          <a:blip r:embed="rId7"/>
          <a:srcRect l="28267" t="16953" r="30073" b="7628"/>
          <a:stretch/>
        </p:blipFill>
        <p:spPr>
          <a:xfrm>
            <a:off x="5381836" y="1759422"/>
            <a:ext cx="3024336" cy="4380073"/>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25326363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3" descr="M:\Marketing\Design work\Website\screen\getintofinance\gif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22"/>
          <p:cNvSpPr/>
          <p:nvPr/>
        </p:nvSpPr>
        <p:spPr>
          <a:xfrm>
            <a:off x="0" y="0"/>
            <a:ext cx="9180512" cy="6885384"/>
          </a:xfrm>
          <a:prstGeom prst="rect">
            <a:avLst/>
          </a:prstGeom>
          <a:solidFill>
            <a:srgbClr val="045C19">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anchor="ctr"/>
          <a:lstStyle/>
          <a:p>
            <a:pPr algn="ctr">
              <a:defRPr/>
            </a:pPr>
            <a:endParaRPr lang="en-GB"/>
          </a:p>
        </p:txBody>
      </p:sp>
      <p:sp>
        <p:nvSpPr>
          <p:cNvPr id="2" name="Title 1"/>
          <p:cNvSpPr>
            <a:spLocks noGrp="1"/>
          </p:cNvSpPr>
          <p:nvPr>
            <p:ph type="title"/>
          </p:nvPr>
        </p:nvSpPr>
        <p:spPr/>
        <p:txBody>
          <a:bodyPr>
            <a:noAutofit/>
          </a:bodyPr>
          <a:lstStyle/>
          <a:p>
            <a:r>
              <a:rPr lang="en-GB" dirty="0">
                <a:solidFill>
                  <a:schemeClr val="bg1"/>
                </a:solidFill>
              </a:rPr>
              <a:t>Quiz Questions</a:t>
            </a:r>
          </a:p>
        </p:txBody>
      </p:sp>
      <p:sp>
        <p:nvSpPr>
          <p:cNvPr id="4" name="Content Placeholder 3"/>
          <p:cNvSpPr>
            <a:spLocks noGrp="1"/>
          </p:cNvSpPr>
          <p:nvPr>
            <p:ph type="body" idx="1"/>
          </p:nvPr>
        </p:nvSpPr>
        <p:spPr/>
        <p:txBody>
          <a:bodyPr/>
          <a:lstStyle/>
          <a:p>
            <a:endParaRPr lang="en-GB" dirty="0">
              <a:solidFill>
                <a:schemeClr val="bg1"/>
              </a:solidFill>
            </a:endParaRPr>
          </a:p>
          <a:p>
            <a:endParaRPr lang="en-GB" dirty="0">
              <a:solidFill>
                <a:schemeClr val="bg1">
                  <a:lumMod val="95000"/>
                </a:schemeClr>
              </a:solidFill>
            </a:endParaRPr>
          </a:p>
        </p:txBody>
      </p:sp>
      <p:sp>
        <p:nvSpPr>
          <p:cNvPr id="8" name="Rectangle 7"/>
          <p:cNvSpPr/>
          <p:nvPr/>
        </p:nvSpPr>
        <p:spPr>
          <a:xfrm>
            <a:off x="-108520" y="6165305"/>
            <a:ext cx="9296733"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anchor="ctr"/>
          <a:lstStyle/>
          <a:p>
            <a:pPr algn="ctr">
              <a:defRPr/>
            </a:pPr>
            <a:endParaRPr lang="en-GB"/>
          </a:p>
        </p:txBody>
      </p:sp>
      <p:pic>
        <p:nvPicPr>
          <p:cNvPr id="12" name="Picture 2" descr="M:\Marketing\Design work\Website\screen\getintofinance\gif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77492" t="6377" r="4485" b="77909"/>
          <a:stretch/>
        </p:blipFill>
        <p:spPr bwMode="auto">
          <a:xfrm>
            <a:off x="8226020" y="6320133"/>
            <a:ext cx="795144" cy="410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M:\Marketing\Design work\Brochures\get into finance\2014\gif.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48264" y="6165304"/>
            <a:ext cx="1296144" cy="720081"/>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1570820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3" descr="M:\Marketing\Design work\Website\screen\getintofinance\gif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22"/>
          <p:cNvSpPr/>
          <p:nvPr/>
        </p:nvSpPr>
        <p:spPr>
          <a:xfrm>
            <a:off x="0" y="0"/>
            <a:ext cx="9180512" cy="1484784"/>
          </a:xfrm>
          <a:prstGeom prst="rect">
            <a:avLst/>
          </a:prstGeom>
          <a:solidFill>
            <a:srgbClr val="045C19">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anchor="ctr"/>
          <a:lstStyle/>
          <a:p>
            <a:pPr algn="ctr">
              <a:defRPr/>
            </a:pPr>
            <a:endParaRPr lang="en-GB"/>
          </a:p>
        </p:txBody>
      </p:sp>
      <p:sp>
        <p:nvSpPr>
          <p:cNvPr id="2" name="Title 1"/>
          <p:cNvSpPr>
            <a:spLocks noGrp="1"/>
          </p:cNvSpPr>
          <p:nvPr>
            <p:ph type="title"/>
          </p:nvPr>
        </p:nvSpPr>
        <p:spPr/>
        <p:txBody>
          <a:bodyPr>
            <a:noAutofit/>
          </a:bodyPr>
          <a:lstStyle/>
          <a:p>
            <a:endParaRPr lang="en-GB" b="1" dirty="0">
              <a:solidFill>
                <a:schemeClr val="bg1">
                  <a:lumMod val="95000"/>
                </a:schemeClr>
              </a:solidFill>
            </a:endParaRPr>
          </a:p>
        </p:txBody>
      </p:sp>
      <p:sp>
        <p:nvSpPr>
          <p:cNvPr id="8" name="Rectangle 7"/>
          <p:cNvSpPr/>
          <p:nvPr/>
        </p:nvSpPr>
        <p:spPr>
          <a:xfrm>
            <a:off x="0" y="1484784"/>
            <a:ext cx="9188213" cy="5406584"/>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anchor="ctr"/>
          <a:lstStyle/>
          <a:p>
            <a:pPr algn="ctr">
              <a:defRPr/>
            </a:pPr>
            <a:endParaRPr lang="en-GB"/>
          </a:p>
        </p:txBody>
      </p:sp>
      <p:pic>
        <p:nvPicPr>
          <p:cNvPr id="12" name="Picture 2" descr="M:\Marketing\Design work\Website\screen\getintofinance\gif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77492" t="6377" r="4485" b="77909"/>
          <a:stretch/>
        </p:blipFill>
        <p:spPr bwMode="auto">
          <a:xfrm>
            <a:off x="8244408" y="6334147"/>
            <a:ext cx="795144" cy="410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M:\Marketing\Design work\Brochures\get into finance\2014\gif.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48264" y="6165304"/>
            <a:ext cx="1296144" cy="720081"/>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57200" y="1600201"/>
            <a:ext cx="8229600" cy="4451672"/>
          </a:xfrm>
        </p:spPr>
        <p:txBody>
          <a:bodyPr/>
          <a:lstStyle/>
          <a:p>
            <a:r>
              <a:rPr lang="en-GB" dirty="0"/>
              <a:t>Which of the following is not a normal provider of personal pension schemes?</a:t>
            </a:r>
          </a:p>
          <a:p>
            <a:endParaRPr lang="en-GB" dirty="0"/>
          </a:p>
        </p:txBody>
      </p:sp>
      <p:graphicFrame>
        <p:nvGraphicFramePr>
          <p:cNvPr id="11" name="Table 10"/>
          <p:cNvGraphicFramePr>
            <a:graphicFrameLocks noGrp="1"/>
          </p:cNvGraphicFramePr>
          <p:nvPr>
            <p:extLst>
              <p:ext uri="{D42A27DB-BD31-4B8C-83A1-F6EECF244321}">
                <p14:modId xmlns:p14="http://schemas.microsoft.com/office/powerpoint/2010/main" val="979340070"/>
              </p:ext>
            </p:extLst>
          </p:nvPr>
        </p:nvGraphicFramePr>
        <p:xfrm>
          <a:off x="1561306" y="3040785"/>
          <a:ext cx="4762500" cy="1737360"/>
        </p:xfrm>
        <a:graphic>
          <a:graphicData uri="http://schemas.openxmlformats.org/drawingml/2006/table">
            <a:tbl>
              <a:tblPr/>
              <a:tblGrid>
                <a:gridCol w="476250">
                  <a:extLst>
                    <a:ext uri="{9D8B030D-6E8A-4147-A177-3AD203B41FA5}">
                      <a16:colId xmlns:a16="http://schemas.microsoft.com/office/drawing/2014/main" val="20000"/>
                    </a:ext>
                  </a:extLst>
                </a:gridCol>
                <a:gridCol w="4286250">
                  <a:extLst>
                    <a:ext uri="{9D8B030D-6E8A-4147-A177-3AD203B41FA5}">
                      <a16:colId xmlns:a16="http://schemas.microsoft.com/office/drawing/2014/main" val="20001"/>
                    </a:ext>
                  </a:extLst>
                </a:gridCol>
              </a:tblGrid>
              <a:tr h="0">
                <a:tc>
                  <a:txBody>
                    <a:bodyPr/>
                    <a:lstStyle/>
                    <a:p>
                      <a:r>
                        <a:rPr lang="en-GB" dirty="0"/>
                        <a:t> A  </a:t>
                      </a:r>
                    </a:p>
                  </a:txBody>
                  <a:tcPr>
                    <a:lnL>
                      <a:noFill/>
                    </a:lnL>
                    <a:lnR>
                      <a:noFill/>
                    </a:lnR>
                    <a:lnT>
                      <a:noFill/>
                    </a:lnT>
                    <a:lnB>
                      <a:noFill/>
                    </a:lnB>
                  </a:tcPr>
                </a:tc>
                <a:tc>
                  <a:txBody>
                    <a:bodyPr/>
                    <a:lstStyle/>
                    <a:p>
                      <a:r>
                        <a:rPr lang="en-GB" dirty="0"/>
                        <a:t>Fund managers </a:t>
                      </a:r>
                    </a:p>
                  </a:txBody>
                  <a:tcPr>
                    <a:lnL>
                      <a:noFill/>
                    </a:lnL>
                    <a:lnR>
                      <a:noFill/>
                    </a:lnR>
                    <a:lnT>
                      <a:noFill/>
                    </a:lnT>
                    <a:lnB>
                      <a:noFill/>
                    </a:lnB>
                  </a:tcPr>
                </a:tc>
                <a:extLst>
                  <a:ext uri="{0D108BD9-81ED-4DB2-BD59-A6C34878D82A}">
                    <a16:rowId xmlns:a16="http://schemas.microsoft.com/office/drawing/2014/main" val="10000"/>
                  </a:ext>
                </a:extLst>
              </a:tr>
              <a:tr h="0">
                <a:tc>
                  <a:txBody>
                    <a:bodyPr/>
                    <a:lstStyle/>
                    <a:p>
                      <a:r>
                        <a:rPr lang="en-GB" dirty="0"/>
                        <a:t> B  </a:t>
                      </a:r>
                    </a:p>
                  </a:txBody>
                  <a:tcPr>
                    <a:lnL>
                      <a:noFill/>
                    </a:lnL>
                    <a:lnR>
                      <a:noFill/>
                    </a:lnR>
                    <a:lnT>
                      <a:noFill/>
                    </a:lnT>
                    <a:lnB>
                      <a:noFill/>
                    </a:lnB>
                  </a:tcPr>
                </a:tc>
                <a:tc>
                  <a:txBody>
                    <a:bodyPr/>
                    <a:lstStyle/>
                    <a:p>
                      <a:r>
                        <a:rPr lang="en-GB"/>
                        <a:t>The state </a:t>
                      </a:r>
                    </a:p>
                  </a:txBody>
                  <a:tcPr>
                    <a:lnL>
                      <a:noFill/>
                    </a:lnL>
                    <a:lnR>
                      <a:noFill/>
                    </a:lnR>
                    <a:lnT>
                      <a:noFill/>
                    </a:lnT>
                    <a:lnB>
                      <a:noFill/>
                    </a:lnB>
                  </a:tcPr>
                </a:tc>
                <a:extLst>
                  <a:ext uri="{0D108BD9-81ED-4DB2-BD59-A6C34878D82A}">
                    <a16:rowId xmlns:a16="http://schemas.microsoft.com/office/drawing/2014/main" val="10001"/>
                  </a:ext>
                </a:extLst>
              </a:tr>
              <a:tr h="0">
                <a:tc>
                  <a:txBody>
                    <a:bodyPr/>
                    <a:lstStyle/>
                    <a:p>
                      <a:r>
                        <a:rPr lang="en-GB" dirty="0"/>
                        <a:t> C  </a:t>
                      </a:r>
                    </a:p>
                  </a:txBody>
                  <a:tcPr>
                    <a:lnL>
                      <a:noFill/>
                    </a:lnL>
                    <a:lnR>
                      <a:noFill/>
                    </a:lnR>
                    <a:lnT>
                      <a:noFill/>
                    </a:lnT>
                    <a:lnB>
                      <a:noFill/>
                    </a:lnB>
                  </a:tcPr>
                </a:tc>
                <a:tc>
                  <a:txBody>
                    <a:bodyPr/>
                    <a:lstStyle/>
                    <a:p>
                      <a:r>
                        <a:rPr lang="en-GB" dirty="0"/>
                        <a:t>Banks </a:t>
                      </a:r>
                    </a:p>
                  </a:txBody>
                  <a:tcPr>
                    <a:lnL>
                      <a:noFill/>
                    </a:lnL>
                    <a:lnR>
                      <a:noFill/>
                    </a:lnR>
                    <a:lnT>
                      <a:noFill/>
                    </a:lnT>
                    <a:lnB>
                      <a:noFill/>
                    </a:lnB>
                  </a:tcPr>
                </a:tc>
                <a:extLst>
                  <a:ext uri="{0D108BD9-81ED-4DB2-BD59-A6C34878D82A}">
                    <a16:rowId xmlns:a16="http://schemas.microsoft.com/office/drawing/2014/main" val="10002"/>
                  </a:ext>
                </a:extLst>
              </a:tr>
              <a:tr h="0">
                <a:tc>
                  <a:txBody>
                    <a:bodyPr/>
                    <a:lstStyle/>
                    <a:p>
                      <a:r>
                        <a:rPr lang="en-GB" dirty="0"/>
                        <a:t> D  </a:t>
                      </a:r>
                    </a:p>
                  </a:txBody>
                  <a:tcPr>
                    <a:lnL>
                      <a:noFill/>
                    </a:lnL>
                    <a:lnR>
                      <a:noFill/>
                    </a:lnR>
                    <a:lnT>
                      <a:noFill/>
                    </a:lnT>
                    <a:lnB>
                      <a:noFill/>
                    </a:lnB>
                  </a:tcPr>
                </a:tc>
                <a:tc>
                  <a:txBody>
                    <a:bodyPr/>
                    <a:lstStyle/>
                    <a:p>
                      <a:r>
                        <a:rPr lang="en-GB" dirty="0"/>
                        <a:t>Insurance companies </a:t>
                      </a:r>
                    </a:p>
                  </a:txBody>
                  <a:tcPr>
                    <a:lnL>
                      <a:noFill/>
                    </a:lnL>
                    <a:lnR>
                      <a:noFill/>
                    </a:lnR>
                    <a:lnT>
                      <a:noFill/>
                    </a:lnT>
                    <a:lnB>
                      <a:noFill/>
                    </a:lnB>
                  </a:tcPr>
                </a:tc>
                <a:extLst>
                  <a:ext uri="{0D108BD9-81ED-4DB2-BD59-A6C34878D82A}">
                    <a16:rowId xmlns:a16="http://schemas.microsoft.com/office/drawing/2014/main" val="10003"/>
                  </a:ext>
                </a:extLst>
              </a:tr>
            </a:tbl>
          </a:graphicData>
        </a:graphic>
      </p:graphicFrame>
    </p:spTree>
    <p:custDataLst>
      <p:tags r:id="rId1"/>
    </p:custDataLst>
    <p:extLst>
      <p:ext uri="{BB962C8B-B14F-4D97-AF65-F5344CB8AC3E}">
        <p14:creationId xmlns:p14="http://schemas.microsoft.com/office/powerpoint/2010/main" val="30014917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3" descr="M:\Marketing\Design work\Website\screen\getintofinance\gif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22"/>
          <p:cNvSpPr/>
          <p:nvPr/>
        </p:nvSpPr>
        <p:spPr>
          <a:xfrm>
            <a:off x="0" y="0"/>
            <a:ext cx="9180512" cy="1484784"/>
          </a:xfrm>
          <a:prstGeom prst="rect">
            <a:avLst/>
          </a:prstGeom>
          <a:solidFill>
            <a:srgbClr val="045C19">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anchor="ctr"/>
          <a:lstStyle/>
          <a:p>
            <a:pPr algn="ctr">
              <a:defRPr/>
            </a:pPr>
            <a:endParaRPr lang="en-GB"/>
          </a:p>
        </p:txBody>
      </p:sp>
      <p:sp>
        <p:nvSpPr>
          <p:cNvPr id="2" name="Title 1"/>
          <p:cNvSpPr>
            <a:spLocks noGrp="1"/>
          </p:cNvSpPr>
          <p:nvPr>
            <p:ph type="title"/>
          </p:nvPr>
        </p:nvSpPr>
        <p:spPr/>
        <p:txBody>
          <a:bodyPr>
            <a:noAutofit/>
          </a:bodyPr>
          <a:lstStyle/>
          <a:p>
            <a:endParaRPr lang="en-GB" b="1" dirty="0">
              <a:solidFill>
                <a:schemeClr val="bg1">
                  <a:lumMod val="95000"/>
                </a:schemeClr>
              </a:solidFill>
            </a:endParaRPr>
          </a:p>
        </p:txBody>
      </p:sp>
      <p:sp>
        <p:nvSpPr>
          <p:cNvPr id="8" name="Rectangle 7"/>
          <p:cNvSpPr/>
          <p:nvPr/>
        </p:nvSpPr>
        <p:spPr>
          <a:xfrm>
            <a:off x="0" y="1484784"/>
            <a:ext cx="9188213" cy="5406584"/>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anchor="ctr"/>
          <a:lstStyle/>
          <a:p>
            <a:pPr algn="ctr">
              <a:defRPr/>
            </a:pPr>
            <a:endParaRPr lang="en-GB"/>
          </a:p>
        </p:txBody>
      </p:sp>
      <p:pic>
        <p:nvPicPr>
          <p:cNvPr id="12" name="Picture 2" descr="M:\Marketing\Design work\Website\screen\getintofinance\gif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77492" t="6377" r="4485" b="77909"/>
          <a:stretch/>
        </p:blipFill>
        <p:spPr bwMode="auto">
          <a:xfrm>
            <a:off x="8244408" y="6334147"/>
            <a:ext cx="795144" cy="410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M:\Marketing\Design work\Brochures\get into finance\2014\gif.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48264" y="6165304"/>
            <a:ext cx="1296144" cy="720081"/>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57200" y="1600201"/>
            <a:ext cx="8229600" cy="4451672"/>
          </a:xfrm>
        </p:spPr>
        <p:txBody>
          <a:bodyPr/>
          <a:lstStyle/>
          <a:p>
            <a:r>
              <a:rPr lang="en-GB" dirty="0"/>
              <a:t>Which sort of pension scheme would be most suitable for a self-employed person hoping for a comfortable retirement? </a:t>
            </a:r>
          </a:p>
          <a:p>
            <a:endParaRPr lang="en-GB" dirty="0"/>
          </a:p>
        </p:txBody>
      </p:sp>
      <p:graphicFrame>
        <p:nvGraphicFramePr>
          <p:cNvPr id="10" name="Table 9"/>
          <p:cNvGraphicFramePr>
            <a:graphicFrameLocks noGrp="1"/>
          </p:cNvGraphicFramePr>
          <p:nvPr>
            <p:extLst>
              <p:ext uri="{D42A27DB-BD31-4B8C-83A1-F6EECF244321}">
                <p14:modId xmlns:p14="http://schemas.microsoft.com/office/powerpoint/2010/main" val="925777057"/>
              </p:ext>
            </p:extLst>
          </p:nvPr>
        </p:nvGraphicFramePr>
        <p:xfrm>
          <a:off x="2190750" y="3573016"/>
          <a:ext cx="4762500" cy="1737360"/>
        </p:xfrm>
        <a:graphic>
          <a:graphicData uri="http://schemas.openxmlformats.org/drawingml/2006/table">
            <a:tbl>
              <a:tblPr/>
              <a:tblGrid>
                <a:gridCol w="476250">
                  <a:extLst>
                    <a:ext uri="{9D8B030D-6E8A-4147-A177-3AD203B41FA5}">
                      <a16:colId xmlns:a16="http://schemas.microsoft.com/office/drawing/2014/main" val="20000"/>
                    </a:ext>
                  </a:extLst>
                </a:gridCol>
                <a:gridCol w="4286250">
                  <a:extLst>
                    <a:ext uri="{9D8B030D-6E8A-4147-A177-3AD203B41FA5}">
                      <a16:colId xmlns:a16="http://schemas.microsoft.com/office/drawing/2014/main" val="20001"/>
                    </a:ext>
                  </a:extLst>
                </a:gridCol>
              </a:tblGrid>
              <a:tr h="0">
                <a:tc>
                  <a:txBody>
                    <a:bodyPr/>
                    <a:lstStyle/>
                    <a:p>
                      <a:r>
                        <a:rPr lang="en-GB" dirty="0"/>
                        <a:t>A  </a:t>
                      </a:r>
                    </a:p>
                  </a:txBody>
                  <a:tcPr>
                    <a:lnL>
                      <a:noFill/>
                    </a:lnL>
                    <a:lnR>
                      <a:noFill/>
                    </a:lnR>
                    <a:lnT>
                      <a:noFill/>
                    </a:lnT>
                    <a:lnB>
                      <a:noFill/>
                    </a:lnB>
                  </a:tcPr>
                </a:tc>
                <a:tc>
                  <a:txBody>
                    <a:bodyPr/>
                    <a:lstStyle/>
                    <a:p>
                      <a:r>
                        <a:rPr lang="en-GB"/>
                        <a:t>State pension scheme</a:t>
                      </a:r>
                    </a:p>
                  </a:txBody>
                  <a:tcPr>
                    <a:lnL>
                      <a:noFill/>
                    </a:lnL>
                    <a:lnR>
                      <a:noFill/>
                    </a:lnR>
                    <a:lnT>
                      <a:noFill/>
                    </a:lnT>
                    <a:lnB>
                      <a:noFill/>
                    </a:lnB>
                  </a:tcPr>
                </a:tc>
                <a:extLst>
                  <a:ext uri="{0D108BD9-81ED-4DB2-BD59-A6C34878D82A}">
                    <a16:rowId xmlns:a16="http://schemas.microsoft.com/office/drawing/2014/main" val="10000"/>
                  </a:ext>
                </a:extLst>
              </a:tr>
              <a:tr h="0">
                <a:tc>
                  <a:txBody>
                    <a:bodyPr/>
                    <a:lstStyle/>
                    <a:p>
                      <a:r>
                        <a:rPr lang="en-GB" dirty="0"/>
                        <a:t>B  </a:t>
                      </a:r>
                    </a:p>
                  </a:txBody>
                  <a:tcPr>
                    <a:lnL>
                      <a:noFill/>
                    </a:lnL>
                    <a:lnR>
                      <a:noFill/>
                    </a:lnR>
                    <a:lnT>
                      <a:noFill/>
                    </a:lnT>
                    <a:lnB>
                      <a:noFill/>
                    </a:lnB>
                  </a:tcPr>
                </a:tc>
                <a:tc>
                  <a:txBody>
                    <a:bodyPr/>
                    <a:lstStyle/>
                    <a:p>
                      <a:r>
                        <a:rPr lang="en-GB"/>
                        <a:t>Employer-sponsored non-contributory scheme</a:t>
                      </a:r>
                    </a:p>
                  </a:txBody>
                  <a:tcPr>
                    <a:lnL>
                      <a:noFill/>
                    </a:lnL>
                    <a:lnR>
                      <a:noFill/>
                    </a:lnR>
                    <a:lnT>
                      <a:noFill/>
                    </a:lnT>
                    <a:lnB>
                      <a:noFill/>
                    </a:lnB>
                  </a:tcPr>
                </a:tc>
                <a:extLst>
                  <a:ext uri="{0D108BD9-81ED-4DB2-BD59-A6C34878D82A}">
                    <a16:rowId xmlns:a16="http://schemas.microsoft.com/office/drawing/2014/main" val="10001"/>
                  </a:ext>
                </a:extLst>
              </a:tr>
              <a:tr h="0">
                <a:tc>
                  <a:txBody>
                    <a:bodyPr/>
                    <a:lstStyle/>
                    <a:p>
                      <a:r>
                        <a:rPr lang="en-GB" dirty="0"/>
                        <a:t>C  </a:t>
                      </a:r>
                    </a:p>
                  </a:txBody>
                  <a:tcPr>
                    <a:lnL>
                      <a:noFill/>
                    </a:lnL>
                    <a:lnR>
                      <a:noFill/>
                    </a:lnR>
                    <a:lnT>
                      <a:noFill/>
                    </a:lnT>
                    <a:lnB>
                      <a:noFill/>
                    </a:lnB>
                  </a:tcPr>
                </a:tc>
                <a:tc>
                  <a:txBody>
                    <a:bodyPr/>
                    <a:lstStyle/>
                    <a:p>
                      <a:r>
                        <a:rPr lang="en-GB"/>
                        <a:t>Personal pension plan</a:t>
                      </a:r>
                    </a:p>
                  </a:txBody>
                  <a:tcPr>
                    <a:lnL>
                      <a:noFill/>
                    </a:lnL>
                    <a:lnR>
                      <a:noFill/>
                    </a:lnR>
                    <a:lnT>
                      <a:noFill/>
                    </a:lnT>
                    <a:lnB>
                      <a:noFill/>
                    </a:lnB>
                  </a:tcPr>
                </a:tc>
                <a:extLst>
                  <a:ext uri="{0D108BD9-81ED-4DB2-BD59-A6C34878D82A}">
                    <a16:rowId xmlns:a16="http://schemas.microsoft.com/office/drawing/2014/main" val="10002"/>
                  </a:ext>
                </a:extLst>
              </a:tr>
              <a:tr h="0">
                <a:tc>
                  <a:txBody>
                    <a:bodyPr/>
                    <a:lstStyle/>
                    <a:p>
                      <a:r>
                        <a:rPr lang="en-GB" dirty="0"/>
                        <a:t>D  </a:t>
                      </a:r>
                    </a:p>
                  </a:txBody>
                  <a:tcPr>
                    <a:lnL>
                      <a:noFill/>
                    </a:lnL>
                    <a:lnR>
                      <a:noFill/>
                    </a:lnR>
                    <a:lnT>
                      <a:noFill/>
                    </a:lnT>
                    <a:lnB>
                      <a:noFill/>
                    </a:lnB>
                  </a:tcPr>
                </a:tc>
                <a:tc>
                  <a:txBody>
                    <a:bodyPr/>
                    <a:lstStyle/>
                    <a:p>
                      <a:r>
                        <a:rPr lang="en-GB" dirty="0"/>
                        <a:t>Employer-sponsored contributory scheme</a:t>
                      </a:r>
                    </a:p>
                  </a:txBody>
                  <a:tcPr>
                    <a:lnL>
                      <a:noFill/>
                    </a:lnL>
                    <a:lnR>
                      <a:noFill/>
                    </a:lnR>
                    <a:lnT>
                      <a:noFill/>
                    </a:lnT>
                    <a:lnB>
                      <a:noFill/>
                    </a:lnB>
                  </a:tcPr>
                </a:tc>
                <a:extLst>
                  <a:ext uri="{0D108BD9-81ED-4DB2-BD59-A6C34878D82A}">
                    <a16:rowId xmlns:a16="http://schemas.microsoft.com/office/drawing/2014/main" val="10003"/>
                  </a:ext>
                </a:extLst>
              </a:tr>
            </a:tbl>
          </a:graphicData>
        </a:graphic>
      </p:graphicFrame>
    </p:spTree>
    <p:custDataLst>
      <p:tags r:id="rId1"/>
    </p:custDataLst>
    <p:extLst>
      <p:ext uri="{BB962C8B-B14F-4D97-AF65-F5344CB8AC3E}">
        <p14:creationId xmlns:p14="http://schemas.microsoft.com/office/powerpoint/2010/main" val="29869277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3" descr="M:\Marketing\Design work\Website\screen\getintofinance\gif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22"/>
          <p:cNvSpPr/>
          <p:nvPr/>
        </p:nvSpPr>
        <p:spPr>
          <a:xfrm>
            <a:off x="0" y="0"/>
            <a:ext cx="9180512" cy="1484784"/>
          </a:xfrm>
          <a:prstGeom prst="rect">
            <a:avLst/>
          </a:prstGeom>
          <a:solidFill>
            <a:srgbClr val="045C19">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anchor="ctr"/>
          <a:lstStyle/>
          <a:p>
            <a:pPr algn="ctr">
              <a:defRPr/>
            </a:pPr>
            <a:endParaRPr lang="en-GB"/>
          </a:p>
        </p:txBody>
      </p:sp>
      <p:sp>
        <p:nvSpPr>
          <p:cNvPr id="2" name="Title 1"/>
          <p:cNvSpPr>
            <a:spLocks noGrp="1"/>
          </p:cNvSpPr>
          <p:nvPr>
            <p:ph type="title"/>
          </p:nvPr>
        </p:nvSpPr>
        <p:spPr/>
        <p:txBody>
          <a:bodyPr>
            <a:noAutofit/>
          </a:bodyPr>
          <a:lstStyle/>
          <a:p>
            <a:r>
              <a:rPr lang="en-GB" b="1" dirty="0">
                <a:solidFill>
                  <a:schemeClr val="bg1">
                    <a:lumMod val="95000"/>
                  </a:schemeClr>
                </a:solidFill>
              </a:rPr>
              <a:t>Starter</a:t>
            </a:r>
          </a:p>
        </p:txBody>
      </p:sp>
      <p:sp>
        <p:nvSpPr>
          <p:cNvPr id="8" name="Rectangle 7"/>
          <p:cNvSpPr/>
          <p:nvPr/>
        </p:nvSpPr>
        <p:spPr>
          <a:xfrm>
            <a:off x="0" y="1484784"/>
            <a:ext cx="9188213" cy="5406584"/>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anchor="ctr"/>
          <a:lstStyle/>
          <a:p>
            <a:pPr algn="ctr">
              <a:defRPr/>
            </a:pPr>
            <a:endParaRPr lang="en-GB"/>
          </a:p>
        </p:txBody>
      </p:sp>
      <p:pic>
        <p:nvPicPr>
          <p:cNvPr id="12" name="Picture 2" descr="M:\Marketing\Design work\Website\screen\getintofinance\gif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77492" t="6377" r="4485" b="77909"/>
          <a:stretch/>
        </p:blipFill>
        <p:spPr bwMode="auto">
          <a:xfrm>
            <a:off x="8244408" y="6334147"/>
            <a:ext cx="795144" cy="410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3"/>
          <p:cNvSpPr>
            <a:spLocks noGrp="1"/>
          </p:cNvSpPr>
          <p:nvPr>
            <p:ph idx="1"/>
          </p:nvPr>
        </p:nvSpPr>
        <p:spPr>
          <a:xfrm>
            <a:off x="457200" y="1600201"/>
            <a:ext cx="8229600" cy="2188840"/>
          </a:xfrm>
        </p:spPr>
        <p:txBody>
          <a:bodyPr>
            <a:normAutofit/>
          </a:bodyPr>
          <a:lstStyle/>
          <a:p>
            <a:pPr marL="457200" lvl="1" indent="0">
              <a:buNone/>
            </a:pPr>
            <a:endParaRPr lang="en-GB" dirty="0"/>
          </a:p>
          <a:p>
            <a:pPr marL="457200" lvl="1" indent="0">
              <a:buNone/>
            </a:pPr>
            <a:endParaRPr lang="en-GB" dirty="0"/>
          </a:p>
        </p:txBody>
      </p:sp>
      <p:pic>
        <p:nvPicPr>
          <p:cNvPr id="9" name="Picture 4" descr="M:\Marketing\Design work\Brochures\get into finance\2014\gif.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48264" y="6165304"/>
            <a:ext cx="1296144" cy="720081"/>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5" descr="Image result for 10 pound note"/>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7" descr="Image result for 10 pound note"/>
          <p:cNvSpPr>
            <a:spLocks noChangeAspect="1" noChangeArrowheads="1"/>
          </p:cNvSpPr>
          <p:nvPr/>
        </p:nvSpPr>
        <p:spPr bwMode="auto">
          <a:xfrm>
            <a:off x="1524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Content Placeholder 3"/>
          <p:cNvSpPr txBox="1">
            <a:spLocks/>
          </p:cNvSpPr>
          <p:nvPr/>
        </p:nvSpPr>
        <p:spPr>
          <a:xfrm>
            <a:off x="457200" y="1797522"/>
            <a:ext cx="8229600" cy="4328641"/>
          </a:xfrm>
          <a:prstGeom prst="rect">
            <a:avLst/>
          </a:prstGeom>
          <a:solidFill>
            <a:schemeClr val="accent3">
              <a:lumMod val="60000"/>
              <a:lumOff val="40000"/>
            </a:schemeClr>
          </a:solidFill>
        </p:spPr>
        <p:style>
          <a:lnRef idx="2">
            <a:schemeClr val="dk1"/>
          </a:lnRef>
          <a:fillRef idx="1">
            <a:schemeClr val="lt1"/>
          </a:fillRef>
          <a:effectRef idx="0">
            <a:schemeClr val="dk1"/>
          </a:effectRef>
          <a:fontRef idx="minor">
            <a:schemeClr val="dk1"/>
          </a:fontRef>
        </p:style>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buFont typeface="Arial" pitchFamily="34" charset="0"/>
              <a:buNone/>
            </a:pPr>
            <a:r>
              <a:rPr lang="en-GB" b="1" dirty="0"/>
              <a:t>You have saved up £2,000 through your part time work. You want to invest this money. Which investment would you consider from the following:</a:t>
            </a:r>
            <a:endParaRPr lang="en-GB" dirty="0"/>
          </a:p>
          <a:p>
            <a:pPr marL="514350" indent="-457200"/>
            <a:r>
              <a:rPr lang="en-GB" dirty="0">
                <a:solidFill>
                  <a:srgbClr val="045C19"/>
                </a:solidFill>
              </a:rPr>
              <a:t>Invest in Tesco shares</a:t>
            </a:r>
          </a:p>
          <a:p>
            <a:pPr marL="514350" indent="-457200"/>
            <a:r>
              <a:rPr lang="en-GB" dirty="0">
                <a:solidFill>
                  <a:srgbClr val="045C19"/>
                </a:solidFill>
              </a:rPr>
              <a:t>Invest in UK government bonds</a:t>
            </a:r>
          </a:p>
          <a:p>
            <a:pPr marL="514350" indent="-457200"/>
            <a:r>
              <a:rPr lang="en-GB" dirty="0">
                <a:solidFill>
                  <a:srgbClr val="045C19"/>
                </a:solidFill>
              </a:rPr>
              <a:t>Put towards your retirement</a:t>
            </a:r>
          </a:p>
          <a:p>
            <a:pPr marL="514350" indent="-457200"/>
            <a:r>
              <a:rPr lang="en-GB" dirty="0">
                <a:solidFill>
                  <a:srgbClr val="045C19"/>
                </a:solidFill>
              </a:rPr>
              <a:t>Keep the cash in your mattress at home</a:t>
            </a:r>
          </a:p>
          <a:p>
            <a:pPr marL="514350" indent="-457200"/>
            <a:r>
              <a:rPr lang="en-GB" dirty="0">
                <a:solidFill>
                  <a:srgbClr val="045C19"/>
                </a:solidFill>
              </a:rPr>
              <a:t>Continue saving to purchase a property</a:t>
            </a:r>
          </a:p>
          <a:p>
            <a:pPr marL="57150" indent="0">
              <a:buFont typeface="Arial" pitchFamily="34" charset="0"/>
              <a:buNone/>
            </a:pPr>
            <a:r>
              <a:rPr lang="en-GB" b="1" dirty="0">
                <a:solidFill>
                  <a:schemeClr val="tx1"/>
                </a:solidFill>
              </a:rPr>
              <a:t>How did you come to your decision?</a:t>
            </a:r>
          </a:p>
          <a:p>
            <a:pPr marL="57150" indent="0">
              <a:buFont typeface="Arial" pitchFamily="34" charset="0"/>
              <a:buNone/>
            </a:pPr>
            <a:r>
              <a:rPr lang="en-GB" b="1" dirty="0">
                <a:solidFill>
                  <a:schemeClr val="tx1"/>
                </a:solidFill>
              </a:rPr>
              <a:t>What further information would you require to make a better decision?</a:t>
            </a:r>
          </a:p>
        </p:txBody>
      </p:sp>
      <p:pic>
        <p:nvPicPr>
          <p:cNvPr id="14" name="Picture 2" descr="http://moaablogs.org/financial/wp-content/uploads/2014/01/eggbasket_WEB.jpg"/>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7164288" y="44372"/>
            <a:ext cx="2027776" cy="1392406"/>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6178387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3" descr="M:\Marketing\Design work\Website\screen\getintofinance\gif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22"/>
          <p:cNvSpPr/>
          <p:nvPr/>
        </p:nvSpPr>
        <p:spPr>
          <a:xfrm>
            <a:off x="0" y="0"/>
            <a:ext cx="9180512" cy="1484784"/>
          </a:xfrm>
          <a:prstGeom prst="rect">
            <a:avLst/>
          </a:prstGeom>
          <a:solidFill>
            <a:srgbClr val="045C19">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anchor="ctr"/>
          <a:lstStyle/>
          <a:p>
            <a:pPr algn="ctr">
              <a:defRPr/>
            </a:pPr>
            <a:endParaRPr lang="en-GB"/>
          </a:p>
        </p:txBody>
      </p:sp>
      <p:sp>
        <p:nvSpPr>
          <p:cNvPr id="2" name="Title 1"/>
          <p:cNvSpPr>
            <a:spLocks noGrp="1"/>
          </p:cNvSpPr>
          <p:nvPr>
            <p:ph type="title"/>
          </p:nvPr>
        </p:nvSpPr>
        <p:spPr/>
        <p:txBody>
          <a:bodyPr>
            <a:noAutofit/>
          </a:bodyPr>
          <a:lstStyle/>
          <a:p>
            <a:r>
              <a:rPr lang="en-GB" b="1" dirty="0">
                <a:solidFill>
                  <a:schemeClr val="bg1">
                    <a:lumMod val="95000"/>
                  </a:schemeClr>
                </a:solidFill>
              </a:rPr>
              <a:t>Lesson Objectives</a:t>
            </a:r>
          </a:p>
        </p:txBody>
      </p:sp>
      <p:sp>
        <p:nvSpPr>
          <p:cNvPr id="8" name="Rectangle 7"/>
          <p:cNvSpPr/>
          <p:nvPr/>
        </p:nvSpPr>
        <p:spPr>
          <a:xfrm>
            <a:off x="0" y="1484784"/>
            <a:ext cx="9188213" cy="5406584"/>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anchor="ctr"/>
          <a:lstStyle/>
          <a:p>
            <a:pPr algn="ctr">
              <a:defRPr/>
            </a:pPr>
            <a:endParaRPr lang="en-GB"/>
          </a:p>
        </p:txBody>
      </p:sp>
      <p:pic>
        <p:nvPicPr>
          <p:cNvPr id="12" name="Picture 2" descr="M:\Marketing\Design work\Website\screen\getintofinance\gif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77492" t="6377" r="4485" b="77909"/>
          <a:stretch/>
        </p:blipFill>
        <p:spPr bwMode="auto">
          <a:xfrm>
            <a:off x="8244408" y="6334147"/>
            <a:ext cx="795144" cy="410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3"/>
          <p:cNvSpPr>
            <a:spLocks noGrp="1"/>
          </p:cNvSpPr>
          <p:nvPr>
            <p:ph idx="1"/>
          </p:nvPr>
        </p:nvSpPr>
        <p:spPr/>
        <p:txBody>
          <a:bodyPr>
            <a:normAutofit fontScale="85000" lnSpcReduction="20000"/>
          </a:bodyPr>
          <a:lstStyle/>
          <a:p>
            <a:pPr marL="0" indent="0">
              <a:buNone/>
            </a:pPr>
            <a:r>
              <a:rPr lang="en-GB" sz="4400" b="1" dirty="0"/>
              <a:t>By the end of the lesson:</a:t>
            </a:r>
          </a:p>
          <a:p>
            <a:endParaRPr lang="en-GB" b="1" dirty="0">
              <a:solidFill>
                <a:srgbClr val="FF0000"/>
              </a:solidFill>
            </a:endParaRPr>
          </a:p>
          <a:p>
            <a:r>
              <a:rPr lang="en-GB" b="1" dirty="0">
                <a:solidFill>
                  <a:srgbClr val="FF0000"/>
                </a:solidFill>
              </a:rPr>
              <a:t>Everyone MUST be able to: </a:t>
            </a:r>
          </a:p>
          <a:p>
            <a:pPr lvl="1"/>
            <a:r>
              <a:rPr lang="en-GB" b="1" dirty="0">
                <a:solidFill>
                  <a:srgbClr val="FF0000"/>
                </a:solidFill>
              </a:rPr>
              <a:t>Define FUND MANAGEMENT</a:t>
            </a:r>
          </a:p>
          <a:p>
            <a:pPr lvl="1"/>
            <a:r>
              <a:rPr lang="en-GB" b="1" dirty="0">
                <a:solidFill>
                  <a:srgbClr val="FF0000"/>
                </a:solidFill>
              </a:rPr>
              <a:t>Define RETIREMENT PLANNING</a:t>
            </a:r>
          </a:p>
          <a:p>
            <a:endParaRPr lang="en-GB" b="1" dirty="0">
              <a:solidFill>
                <a:srgbClr val="00B050"/>
              </a:solidFill>
            </a:endParaRPr>
          </a:p>
          <a:p>
            <a:r>
              <a:rPr lang="en-GB" b="1" dirty="0">
                <a:solidFill>
                  <a:srgbClr val="00B050"/>
                </a:solidFill>
              </a:rPr>
              <a:t>Most SHOULD be able to:</a:t>
            </a:r>
          </a:p>
          <a:p>
            <a:pPr lvl="1"/>
            <a:r>
              <a:rPr lang="en-GB" b="1" dirty="0">
                <a:solidFill>
                  <a:srgbClr val="00B050"/>
                </a:solidFill>
              </a:rPr>
              <a:t>Explain how COLLECTIVE INVESTMENT works including comparison with direct investment, pooling, diversification and expertise.</a:t>
            </a:r>
          </a:p>
          <a:p>
            <a:pPr lvl="1"/>
            <a:r>
              <a:rPr lang="en-GB" b="1" dirty="0">
                <a:solidFill>
                  <a:srgbClr val="00B050"/>
                </a:solidFill>
              </a:rPr>
              <a:t>Explain the three different types of pension plans.</a:t>
            </a:r>
          </a:p>
          <a:p>
            <a:endParaRPr lang="en-GB" b="1" dirty="0">
              <a:solidFill>
                <a:srgbClr val="00B050"/>
              </a:solidFill>
            </a:endParaRPr>
          </a:p>
          <a:p>
            <a:pPr lvl="1"/>
            <a:endParaRPr lang="en-GB" dirty="0">
              <a:solidFill>
                <a:srgbClr val="7030A0"/>
              </a:solidFill>
            </a:endParaRPr>
          </a:p>
          <a:p>
            <a:pPr marL="457200" lvl="1" indent="0" algn="ctr">
              <a:buNone/>
            </a:pPr>
            <a:endParaRPr lang="en-GB" b="1" dirty="0"/>
          </a:p>
        </p:txBody>
      </p:sp>
      <p:pic>
        <p:nvPicPr>
          <p:cNvPr id="9" name="Picture 4" descr="M:\Marketing\Design work\Brochures\get into finance\2014\gif.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48264" y="6165304"/>
            <a:ext cx="1296144" cy="720081"/>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1244772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3" descr="M:\Marketing\Design work\Website\screen\getintofinance\gif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22"/>
          <p:cNvSpPr/>
          <p:nvPr/>
        </p:nvSpPr>
        <p:spPr>
          <a:xfrm>
            <a:off x="0" y="0"/>
            <a:ext cx="9180512" cy="6885384"/>
          </a:xfrm>
          <a:prstGeom prst="rect">
            <a:avLst/>
          </a:prstGeom>
          <a:solidFill>
            <a:srgbClr val="045C19">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anchor="ctr"/>
          <a:lstStyle/>
          <a:p>
            <a:pPr algn="ctr">
              <a:defRPr/>
            </a:pPr>
            <a:endParaRPr lang="en-GB"/>
          </a:p>
        </p:txBody>
      </p:sp>
      <p:sp>
        <p:nvSpPr>
          <p:cNvPr id="2" name="Title 1"/>
          <p:cNvSpPr>
            <a:spLocks noGrp="1"/>
          </p:cNvSpPr>
          <p:nvPr>
            <p:ph type="title"/>
          </p:nvPr>
        </p:nvSpPr>
        <p:spPr/>
        <p:txBody>
          <a:bodyPr>
            <a:noAutofit/>
          </a:bodyPr>
          <a:lstStyle/>
          <a:p>
            <a:r>
              <a:rPr lang="en-GB" b="1" dirty="0">
                <a:solidFill>
                  <a:schemeClr val="bg1">
                    <a:lumMod val="95000"/>
                  </a:schemeClr>
                </a:solidFill>
              </a:rPr>
              <a:t>Fund Management</a:t>
            </a:r>
            <a:endParaRPr lang="en-GB" dirty="0">
              <a:solidFill>
                <a:schemeClr val="bg1"/>
              </a:solidFill>
            </a:endParaRPr>
          </a:p>
        </p:txBody>
      </p:sp>
      <p:sp>
        <p:nvSpPr>
          <p:cNvPr id="4" name="Content Placeholder 3"/>
          <p:cNvSpPr>
            <a:spLocks noGrp="1"/>
          </p:cNvSpPr>
          <p:nvPr>
            <p:ph type="body" idx="1"/>
          </p:nvPr>
        </p:nvSpPr>
        <p:spPr/>
        <p:txBody>
          <a:bodyPr/>
          <a:lstStyle/>
          <a:p>
            <a:endParaRPr lang="en-GB" dirty="0">
              <a:solidFill>
                <a:schemeClr val="bg1">
                  <a:lumMod val="95000"/>
                </a:schemeClr>
              </a:solidFill>
            </a:endParaRPr>
          </a:p>
        </p:txBody>
      </p:sp>
      <p:sp>
        <p:nvSpPr>
          <p:cNvPr id="8" name="Rectangle 7"/>
          <p:cNvSpPr/>
          <p:nvPr/>
        </p:nvSpPr>
        <p:spPr>
          <a:xfrm>
            <a:off x="7701" y="6165305"/>
            <a:ext cx="9180512"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anchor="ctr"/>
          <a:lstStyle/>
          <a:p>
            <a:pPr algn="ctr">
              <a:defRPr/>
            </a:pPr>
            <a:endParaRPr lang="en-GB"/>
          </a:p>
        </p:txBody>
      </p:sp>
      <p:pic>
        <p:nvPicPr>
          <p:cNvPr id="12" name="Picture 2" descr="M:\Marketing\Design work\Website\screen\getintofinance\gif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77492" t="6377" r="4485" b="77909"/>
          <a:stretch/>
        </p:blipFill>
        <p:spPr bwMode="auto">
          <a:xfrm>
            <a:off x="8226020" y="6320133"/>
            <a:ext cx="795144" cy="410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M:\Marketing\Design work\Brochures\get into finance\2014\gif.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48264" y="6165304"/>
            <a:ext cx="1296144" cy="72008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0" y="0"/>
            <a:ext cx="3455177" cy="369332"/>
          </a:xfrm>
          <a:prstGeom prst="rect">
            <a:avLst/>
          </a:prstGeom>
        </p:spPr>
        <p:txBody>
          <a:bodyPr wrap="none">
            <a:spAutoFit/>
          </a:bodyPr>
          <a:lstStyle/>
          <a:p>
            <a:r>
              <a:rPr lang="en-GB" dirty="0">
                <a:solidFill>
                  <a:schemeClr val="bg1">
                    <a:lumMod val="95000"/>
                  </a:schemeClr>
                </a:solidFill>
              </a:rPr>
              <a:t>Fundamentals of Financial Services</a:t>
            </a:r>
            <a:endParaRPr lang="en-GB" dirty="0"/>
          </a:p>
        </p:txBody>
      </p:sp>
    </p:spTree>
    <p:custDataLst>
      <p:tags r:id="rId1"/>
    </p:custDataLst>
    <p:extLst>
      <p:ext uri="{BB962C8B-B14F-4D97-AF65-F5344CB8AC3E}">
        <p14:creationId xmlns:p14="http://schemas.microsoft.com/office/powerpoint/2010/main" val="4155263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3" descr="M:\Marketing\Design work\Website\screen\getintofinance\gif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22"/>
          <p:cNvSpPr/>
          <p:nvPr/>
        </p:nvSpPr>
        <p:spPr>
          <a:xfrm>
            <a:off x="0" y="0"/>
            <a:ext cx="9180512" cy="1484784"/>
          </a:xfrm>
          <a:prstGeom prst="rect">
            <a:avLst/>
          </a:prstGeom>
          <a:solidFill>
            <a:srgbClr val="045C19">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anchor="ctr"/>
          <a:lstStyle/>
          <a:p>
            <a:pPr algn="ctr">
              <a:defRPr/>
            </a:pPr>
            <a:endParaRPr lang="en-GB"/>
          </a:p>
        </p:txBody>
      </p:sp>
      <p:sp>
        <p:nvSpPr>
          <p:cNvPr id="2" name="Title 1"/>
          <p:cNvSpPr>
            <a:spLocks noGrp="1"/>
          </p:cNvSpPr>
          <p:nvPr>
            <p:ph type="title"/>
          </p:nvPr>
        </p:nvSpPr>
        <p:spPr/>
        <p:txBody>
          <a:bodyPr>
            <a:noAutofit/>
          </a:bodyPr>
          <a:lstStyle/>
          <a:p>
            <a:r>
              <a:rPr lang="en-GB" b="1" dirty="0">
                <a:solidFill>
                  <a:schemeClr val="bg1">
                    <a:lumMod val="95000"/>
                  </a:schemeClr>
                </a:solidFill>
              </a:rPr>
              <a:t>Fund Management</a:t>
            </a:r>
          </a:p>
        </p:txBody>
      </p:sp>
      <p:sp>
        <p:nvSpPr>
          <p:cNvPr id="8" name="Rectangle 7"/>
          <p:cNvSpPr/>
          <p:nvPr/>
        </p:nvSpPr>
        <p:spPr>
          <a:xfrm>
            <a:off x="0" y="1484784"/>
            <a:ext cx="9188213" cy="5406584"/>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anchor="ctr"/>
          <a:lstStyle/>
          <a:p>
            <a:pPr algn="ctr">
              <a:defRPr/>
            </a:pPr>
            <a:endParaRPr lang="en-GB"/>
          </a:p>
        </p:txBody>
      </p:sp>
      <p:pic>
        <p:nvPicPr>
          <p:cNvPr id="12" name="Picture 2" descr="M:\Marketing\Design work\Website\screen\getintofinance\gif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77492" t="6377" r="4485" b="77909"/>
          <a:stretch/>
        </p:blipFill>
        <p:spPr bwMode="auto">
          <a:xfrm>
            <a:off x="8244408" y="6334147"/>
            <a:ext cx="795144" cy="410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3"/>
          <p:cNvSpPr>
            <a:spLocks noGrp="1"/>
          </p:cNvSpPr>
          <p:nvPr>
            <p:ph idx="1"/>
          </p:nvPr>
        </p:nvSpPr>
        <p:spPr/>
        <p:txBody>
          <a:bodyPr>
            <a:normAutofit/>
          </a:bodyPr>
          <a:lstStyle/>
          <a:p>
            <a:pPr marL="514350" indent="-457200"/>
            <a:r>
              <a:rPr lang="en-GB" dirty="0"/>
              <a:t>This is where a firm creates an investment fund for its clients, which will </a:t>
            </a:r>
            <a:r>
              <a:rPr lang="en-GB" b="1" dirty="0">
                <a:solidFill>
                  <a:srgbClr val="045C19"/>
                </a:solidFill>
              </a:rPr>
              <a:t>enable those clients to invest together</a:t>
            </a:r>
            <a:r>
              <a:rPr lang="en-GB" dirty="0"/>
              <a:t>, </a:t>
            </a:r>
            <a:r>
              <a:rPr lang="en-GB" b="1" dirty="0">
                <a:solidFill>
                  <a:srgbClr val="045C19"/>
                </a:solidFill>
              </a:rPr>
              <a:t>sharing in any gains made or losses</a:t>
            </a:r>
            <a:r>
              <a:rPr lang="en-GB" dirty="0"/>
              <a:t>. </a:t>
            </a:r>
          </a:p>
          <a:p>
            <a:pPr marL="514350" indent="-457200"/>
            <a:endParaRPr lang="en-GB" dirty="0"/>
          </a:p>
          <a:p>
            <a:pPr marL="514350" indent="-457200"/>
            <a:r>
              <a:rPr lang="en-GB" dirty="0"/>
              <a:t>This can be illustrated by the following diagram:</a:t>
            </a:r>
          </a:p>
        </p:txBody>
      </p:sp>
      <p:pic>
        <p:nvPicPr>
          <p:cNvPr id="9" name="Picture 4" descr="M:\Marketing\Design work\Brochures\get into finance\2014\gif.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48264" y="6165304"/>
            <a:ext cx="1296144" cy="720081"/>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261176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3" descr="M:\Marketing\Design work\Website\screen\getintofinance\gif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22"/>
          <p:cNvSpPr/>
          <p:nvPr/>
        </p:nvSpPr>
        <p:spPr>
          <a:xfrm>
            <a:off x="0" y="0"/>
            <a:ext cx="9180512" cy="1484784"/>
          </a:xfrm>
          <a:prstGeom prst="rect">
            <a:avLst/>
          </a:prstGeom>
          <a:solidFill>
            <a:srgbClr val="045C19">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anchor="ctr"/>
          <a:lstStyle/>
          <a:p>
            <a:pPr algn="ctr">
              <a:defRPr/>
            </a:pPr>
            <a:endParaRPr lang="en-GB"/>
          </a:p>
        </p:txBody>
      </p:sp>
      <p:sp>
        <p:nvSpPr>
          <p:cNvPr id="2" name="Title 1"/>
          <p:cNvSpPr>
            <a:spLocks noGrp="1"/>
          </p:cNvSpPr>
          <p:nvPr>
            <p:ph type="title"/>
          </p:nvPr>
        </p:nvSpPr>
        <p:spPr/>
        <p:txBody>
          <a:bodyPr>
            <a:noAutofit/>
          </a:bodyPr>
          <a:lstStyle/>
          <a:p>
            <a:r>
              <a:rPr lang="en-GB" b="1" dirty="0">
                <a:solidFill>
                  <a:schemeClr val="bg1">
                    <a:lumMod val="95000"/>
                  </a:schemeClr>
                </a:solidFill>
              </a:rPr>
              <a:t>Fund Management</a:t>
            </a:r>
          </a:p>
        </p:txBody>
      </p:sp>
      <p:sp>
        <p:nvSpPr>
          <p:cNvPr id="8" name="Rectangle 7"/>
          <p:cNvSpPr/>
          <p:nvPr/>
        </p:nvSpPr>
        <p:spPr>
          <a:xfrm>
            <a:off x="-36512" y="1484784"/>
            <a:ext cx="9217024" cy="5406584"/>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anchor="ctr"/>
          <a:lstStyle/>
          <a:p>
            <a:pPr algn="ctr">
              <a:defRPr/>
            </a:pPr>
            <a:endParaRPr lang="en-GB" dirty="0"/>
          </a:p>
        </p:txBody>
      </p:sp>
      <p:pic>
        <p:nvPicPr>
          <p:cNvPr id="12" name="Picture 2" descr="M:\Marketing\Design work\Website\screen\getintofinance\gif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77492" t="6377" r="4485" b="77909"/>
          <a:stretch/>
        </p:blipFill>
        <p:spPr bwMode="auto">
          <a:xfrm>
            <a:off x="8244408" y="6334147"/>
            <a:ext cx="795144" cy="410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M:\Marketing\Design work\Brochures\get into finance\2014\gif.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48264" y="6165304"/>
            <a:ext cx="1296144" cy="72008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563808" y="2996952"/>
            <a:ext cx="2088312" cy="1368152"/>
          </a:xfrm>
          <a:prstGeom prst="rect">
            <a:avLst/>
          </a:prstGeom>
          <a:solidFill>
            <a:srgbClr val="045C19">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2400" b="1" dirty="0"/>
              <a:t>COLLECTIVE INVESTMENT SCHEME</a:t>
            </a:r>
          </a:p>
        </p:txBody>
      </p:sp>
      <p:pic>
        <p:nvPicPr>
          <p:cNvPr id="5" name="Picture 4" descr="Stick figure male 2 - vector Clip Art"/>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71800" y="1861508"/>
            <a:ext cx="360000" cy="717000"/>
          </a:xfrm>
          <a:prstGeom prst="rect">
            <a:avLst/>
          </a:prstGeom>
        </p:spPr>
      </p:pic>
      <p:pic>
        <p:nvPicPr>
          <p:cNvPr id="15" name="Picture 14" descr="Stick figure male 2 - vector Clip Art"/>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03848" y="1844824"/>
            <a:ext cx="360000" cy="717000"/>
          </a:xfrm>
          <a:prstGeom prst="rect">
            <a:avLst/>
          </a:prstGeom>
        </p:spPr>
      </p:pic>
      <p:pic>
        <p:nvPicPr>
          <p:cNvPr id="18" name="Picture 17" descr="Stick figure male 2 - vector Clip Art"/>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52160" y="1854064"/>
            <a:ext cx="360000" cy="717000"/>
          </a:xfrm>
          <a:prstGeom prst="rect">
            <a:avLst/>
          </a:prstGeom>
        </p:spPr>
      </p:pic>
      <p:pic>
        <p:nvPicPr>
          <p:cNvPr id="6" name="Picture 5" descr="Stick figure female 2 - vector Clip Art"/>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635936" y="1844824"/>
            <a:ext cx="360000" cy="717600"/>
          </a:xfrm>
          <a:prstGeom prst="rect">
            <a:avLst/>
          </a:prstGeom>
        </p:spPr>
      </p:pic>
      <p:pic>
        <p:nvPicPr>
          <p:cNvPr id="19" name="Picture 18" descr="Stick figure female 2 - vector Clip Art"/>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220112" y="1844824"/>
            <a:ext cx="360000" cy="717600"/>
          </a:xfrm>
          <a:prstGeom prst="rect">
            <a:avLst/>
          </a:prstGeom>
        </p:spPr>
      </p:pic>
      <p:pic>
        <p:nvPicPr>
          <p:cNvPr id="20" name="Picture 19" descr="Stick figure female 2 - vector Clip Art"/>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084208" y="1844824"/>
            <a:ext cx="360000" cy="717600"/>
          </a:xfrm>
          <a:prstGeom prst="rect">
            <a:avLst/>
          </a:prstGeom>
        </p:spPr>
      </p:pic>
      <p:sp>
        <p:nvSpPr>
          <p:cNvPr id="7" name="Rectangle 6"/>
          <p:cNvSpPr/>
          <p:nvPr/>
        </p:nvSpPr>
        <p:spPr>
          <a:xfrm>
            <a:off x="1979712" y="4509120"/>
            <a:ext cx="4968552"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ln w="0"/>
                <a:solidFill>
                  <a:schemeClr val="tx1"/>
                </a:solidFill>
                <a:effectLst>
                  <a:outerShdw blurRad="38100" dist="19050" dir="2700000" algn="tl" rotWithShape="0">
                    <a:schemeClr val="dk1">
                      <a:alpha val="40000"/>
                    </a:schemeClr>
                  </a:outerShdw>
                </a:effectLst>
              </a:rPr>
              <a:t>Investments in the Economy</a:t>
            </a:r>
          </a:p>
        </p:txBody>
      </p:sp>
      <p:cxnSp>
        <p:nvCxnSpPr>
          <p:cNvPr id="27" name="Straight Arrow Connector 26"/>
          <p:cNvCxnSpPr/>
          <p:nvPr/>
        </p:nvCxnSpPr>
        <p:spPr>
          <a:xfrm flipH="1">
            <a:off x="3131800" y="4365104"/>
            <a:ext cx="432008" cy="432048"/>
          </a:xfrm>
          <a:prstGeom prst="straightConnector1">
            <a:avLst/>
          </a:prstGeom>
          <a:ln>
            <a:solidFill>
              <a:srgbClr val="045C19"/>
            </a:solidFill>
            <a:tailEnd type="triangle"/>
          </a:ln>
        </p:spPr>
        <p:style>
          <a:lnRef idx="2">
            <a:schemeClr val="accent2"/>
          </a:lnRef>
          <a:fillRef idx="0">
            <a:schemeClr val="accent2"/>
          </a:fillRef>
          <a:effectRef idx="1">
            <a:schemeClr val="accent2"/>
          </a:effectRef>
          <a:fontRef idx="minor">
            <a:schemeClr val="tx1"/>
          </a:fontRef>
        </p:style>
      </p:cxnSp>
      <p:cxnSp>
        <p:nvCxnSpPr>
          <p:cNvPr id="29" name="Straight Arrow Connector 28"/>
          <p:cNvCxnSpPr/>
          <p:nvPr/>
        </p:nvCxnSpPr>
        <p:spPr>
          <a:xfrm>
            <a:off x="5652120" y="4365104"/>
            <a:ext cx="360040" cy="432048"/>
          </a:xfrm>
          <a:prstGeom prst="straightConnector1">
            <a:avLst/>
          </a:prstGeom>
          <a:ln>
            <a:solidFill>
              <a:srgbClr val="045C19"/>
            </a:solidFill>
            <a:tailEnd type="triangle"/>
          </a:ln>
        </p:spPr>
        <p:style>
          <a:lnRef idx="2">
            <a:schemeClr val="accent2"/>
          </a:lnRef>
          <a:fillRef idx="0">
            <a:schemeClr val="accent2"/>
          </a:fillRef>
          <a:effectRef idx="1">
            <a:schemeClr val="accent2"/>
          </a:effectRef>
          <a:fontRef idx="minor">
            <a:schemeClr val="tx1"/>
          </a:fontRef>
        </p:style>
      </p:cxnSp>
      <p:pic>
        <p:nvPicPr>
          <p:cNvPr id="1026" name="Picture 2" descr="http://nubricity.com/wp-content/uploads/2014/06/NubricityAgriculturalIndustry.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180974" y="5274822"/>
            <a:ext cx="1307933" cy="86895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cmi-yorkrsg.com/images/wc.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012566" y="5840041"/>
            <a:ext cx="2902843" cy="95373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previews.123rf.com/images/oksanika/oksanika0912/oksanika091200053/6066503-Silhouette-of-a-factory-with-smoke-coming-out-of-chimneys--Stock-Vector.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010060" y="5339469"/>
            <a:ext cx="1461863" cy="888363"/>
          </a:xfrm>
          <a:prstGeom prst="rect">
            <a:avLst/>
          </a:prstGeom>
          <a:noFill/>
          <a:extLst>
            <a:ext uri="{909E8E84-426E-40DD-AFC4-6F175D3DCCD1}">
              <a14:hiddenFill xmlns:a14="http://schemas.microsoft.com/office/drawing/2010/main">
                <a:solidFill>
                  <a:srgbClr val="FFFFFF"/>
                </a:solidFill>
              </a14:hiddenFill>
            </a:ext>
          </a:extLst>
        </p:spPr>
      </p:pic>
      <p:sp>
        <p:nvSpPr>
          <p:cNvPr id="42" name="Rectangle 41"/>
          <p:cNvSpPr/>
          <p:nvPr/>
        </p:nvSpPr>
        <p:spPr>
          <a:xfrm>
            <a:off x="827584" y="6316910"/>
            <a:ext cx="1573188" cy="369332"/>
          </a:xfrm>
          <a:prstGeom prst="rect">
            <a:avLst/>
          </a:prstGeom>
        </p:spPr>
        <p:txBody>
          <a:bodyPr wrap="none">
            <a:spAutoFit/>
          </a:bodyPr>
          <a:lstStyle/>
          <a:p>
            <a:pPr algn="ctr"/>
            <a:r>
              <a:rPr lang="en-GB" dirty="0">
                <a:ln w="0"/>
                <a:effectLst>
                  <a:outerShdw blurRad="38100" dist="19050" dir="2700000" algn="tl" rotWithShape="0">
                    <a:schemeClr val="dk1">
                      <a:alpha val="40000"/>
                    </a:schemeClr>
                  </a:outerShdw>
                </a:effectLst>
              </a:rPr>
              <a:t>Manufacturing</a:t>
            </a:r>
          </a:p>
        </p:txBody>
      </p:sp>
      <p:sp>
        <p:nvSpPr>
          <p:cNvPr id="46" name="Rectangle 45"/>
          <p:cNvSpPr/>
          <p:nvPr/>
        </p:nvSpPr>
        <p:spPr>
          <a:xfrm>
            <a:off x="3887368" y="5517232"/>
            <a:ext cx="948209" cy="369332"/>
          </a:xfrm>
          <a:prstGeom prst="rect">
            <a:avLst/>
          </a:prstGeom>
        </p:spPr>
        <p:txBody>
          <a:bodyPr wrap="none">
            <a:spAutoFit/>
          </a:bodyPr>
          <a:lstStyle/>
          <a:p>
            <a:pPr algn="ctr"/>
            <a:r>
              <a:rPr lang="en-GB" dirty="0">
                <a:ln w="0"/>
                <a:effectLst>
                  <a:outerShdw blurRad="38100" dist="19050" dir="2700000" algn="tl" rotWithShape="0">
                    <a:schemeClr val="dk1">
                      <a:alpha val="40000"/>
                    </a:schemeClr>
                  </a:outerShdw>
                </a:effectLst>
              </a:rPr>
              <a:t>Services</a:t>
            </a:r>
          </a:p>
        </p:txBody>
      </p:sp>
      <p:sp>
        <p:nvSpPr>
          <p:cNvPr id="47" name="Rectangle 46"/>
          <p:cNvSpPr/>
          <p:nvPr/>
        </p:nvSpPr>
        <p:spPr>
          <a:xfrm>
            <a:off x="7452851" y="5579948"/>
            <a:ext cx="1223605" cy="369332"/>
          </a:xfrm>
          <a:prstGeom prst="rect">
            <a:avLst/>
          </a:prstGeom>
        </p:spPr>
        <p:txBody>
          <a:bodyPr wrap="none">
            <a:spAutoFit/>
          </a:bodyPr>
          <a:lstStyle/>
          <a:p>
            <a:pPr algn="ctr"/>
            <a:r>
              <a:rPr lang="en-GB" dirty="0">
                <a:ln w="0"/>
                <a:effectLst>
                  <a:outerShdw blurRad="38100" dist="19050" dir="2700000" algn="tl" rotWithShape="0">
                    <a:schemeClr val="dk1">
                      <a:alpha val="40000"/>
                    </a:schemeClr>
                  </a:outerShdw>
                </a:effectLst>
              </a:rPr>
              <a:t>Agriculture</a:t>
            </a:r>
          </a:p>
        </p:txBody>
      </p:sp>
      <p:cxnSp>
        <p:nvCxnSpPr>
          <p:cNvPr id="49" name="Straight Arrow Connector 48"/>
          <p:cNvCxnSpPr/>
          <p:nvPr/>
        </p:nvCxnSpPr>
        <p:spPr>
          <a:xfrm flipH="1">
            <a:off x="5796136" y="2662064"/>
            <a:ext cx="348834" cy="334888"/>
          </a:xfrm>
          <a:prstGeom prst="straightConnector1">
            <a:avLst/>
          </a:prstGeom>
          <a:ln>
            <a:solidFill>
              <a:srgbClr val="045C19"/>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a:off x="3059832" y="2708576"/>
            <a:ext cx="335298" cy="360040"/>
          </a:xfrm>
          <a:prstGeom prst="straightConnector1">
            <a:avLst/>
          </a:prstGeom>
          <a:ln>
            <a:solidFill>
              <a:srgbClr val="045C19"/>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a:off x="3419872" y="2634728"/>
            <a:ext cx="239375" cy="361880"/>
          </a:xfrm>
          <a:prstGeom prst="straightConnector1">
            <a:avLst/>
          </a:prstGeom>
          <a:ln>
            <a:solidFill>
              <a:srgbClr val="045C19"/>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a:off x="3778914" y="2608936"/>
            <a:ext cx="181606" cy="340816"/>
          </a:xfrm>
          <a:prstGeom prst="straightConnector1">
            <a:avLst/>
          </a:prstGeom>
          <a:ln>
            <a:solidFill>
              <a:srgbClr val="045C19"/>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flipH="1">
            <a:off x="5508104" y="2637866"/>
            <a:ext cx="203371" cy="292414"/>
          </a:xfrm>
          <a:prstGeom prst="straightConnector1">
            <a:avLst/>
          </a:prstGeom>
          <a:ln>
            <a:solidFill>
              <a:srgbClr val="045C19"/>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flipH="1">
            <a:off x="5292080" y="2608936"/>
            <a:ext cx="96357" cy="340816"/>
          </a:xfrm>
          <a:prstGeom prst="straightConnector1">
            <a:avLst/>
          </a:prstGeom>
          <a:ln>
            <a:solidFill>
              <a:srgbClr val="045C19"/>
            </a:solidFill>
            <a:tailEnd type="triangle"/>
          </a:ln>
        </p:spPr>
        <p:style>
          <a:lnRef idx="1">
            <a:schemeClr val="accent1"/>
          </a:lnRef>
          <a:fillRef idx="0">
            <a:schemeClr val="accent1"/>
          </a:fillRef>
          <a:effectRef idx="0">
            <a:schemeClr val="accent1"/>
          </a:effectRef>
          <a:fontRef idx="minor">
            <a:schemeClr val="tx1"/>
          </a:fontRef>
        </p:style>
      </p:cxnSp>
      <p:sp>
        <p:nvSpPr>
          <p:cNvPr id="57" name="Rectangle 56"/>
          <p:cNvSpPr/>
          <p:nvPr/>
        </p:nvSpPr>
        <p:spPr>
          <a:xfrm rot="979002">
            <a:off x="6588224" y="3212976"/>
            <a:ext cx="2098576" cy="9112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n w="0"/>
                <a:solidFill>
                  <a:schemeClr val="tx1"/>
                </a:solidFill>
                <a:effectLst>
                  <a:outerShdw blurRad="38100" dist="19050" dir="2700000" algn="tl" rotWithShape="0">
                    <a:schemeClr val="dk1">
                      <a:alpha val="40000"/>
                    </a:schemeClr>
                  </a:outerShdw>
                </a:effectLst>
              </a:rPr>
              <a:t>The fund manager will decide where to invest client money.</a:t>
            </a:r>
          </a:p>
        </p:txBody>
      </p:sp>
      <p:pic>
        <p:nvPicPr>
          <p:cNvPr id="1032" name="Picture 8" descr="https://lbbill.files.wordpress.com/2014/09/icon_13585.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754014" y="2503871"/>
            <a:ext cx="843801" cy="843801"/>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150739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750"/>
                                        <p:tgtEl>
                                          <p:spTgt spid="5"/>
                                        </p:tgtEl>
                                      </p:cBhvr>
                                    </p:animEffect>
                                  </p:childTnLst>
                                </p:cTn>
                              </p:par>
                              <p:par>
                                <p:cTn id="8" presetID="6" presetClass="entr" presetSubtype="16"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circle(in)">
                                      <p:cBhvr>
                                        <p:cTn id="10" dur="750"/>
                                        <p:tgtEl>
                                          <p:spTgt spid="15"/>
                                        </p:tgtEl>
                                      </p:cBhvr>
                                    </p:animEffect>
                                  </p:childTnLst>
                                </p:cTn>
                              </p:par>
                              <p:par>
                                <p:cTn id="11" presetID="6" presetClass="entr" presetSubtype="16"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ircle(in)">
                                      <p:cBhvr>
                                        <p:cTn id="13" dur="750"/>
                                        <p:tgtEl>
                                          <p:spTgt spid="6"/>
                                        </p:tgtEl>
                                      </p:cBhvr>
                                    </p:animEffect>
                                  </p:childTnLst>
                                </p:cTn>
                              </p:par>
                              <p:par>
                                <p:cTn id="14" presetID="6" presetClass="entr" presetSubtype="16"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circle(in)">
                                      <p:cBhvr>
                                        <p:cTn id="16" dur="750"/>
                                        <p:tgtEl>
                                          <p:spTgt spid="19"/>
                                        </p:tgtEl>
                                      </p:cBhvr>
                                    </p:animEffect>
                                  </p:childTnLst>
                                </p:cTn>
                              </p:par>
                              <p:par>
                                <p:cTn id="17" presetID="6" presetClass="entr" presetSubtype="16"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circle(in)">
                                      <p:cBhvr>
                                        <p:cTn id="19" dur="750"/>
                                        <p:tgtEl>
                                          <p:spTgt spid="18"/>
                                        </p:tgtEl>
                                      </p:cBhvr>
                                    </p:animEffect>
                                  </p:childTnLst>
                                </p:cTn>
                              </p:par>
                              <p:par>
                                <p:cTn id="20" presetID="6" presetClass="entr" presetSubtype="16"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circle(in)">
                                      <p:cBhvr>
                                        <p:cTn id="22" dur="750"/>
                                        <p:tgtEl>
                                          <p:spTgt spid="20"/>
                                        </p:tgtEl>
                                      </p:cBhvr>
                                    </p:animEffect>
                                  </p:childTnLst>
                                </p:cTn>
                              </p:par>
                              <p:par>
                                <p:cTn id="23" presetID="6" presetClass="entr" presetSubtype="16" fill="hold" nodeType="with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circle(in)">
                                      <p:cBhvr>
                                        <p:cTn id="25" dur="750"/>
                                        <p:tgtEl>
                                          <p:spTgt spid="60"/>
                                        </p:tgtEl>
                                      </p:cBhvr>
                                    </p:animEffect>
                                  </p:childTnLst>
                                </p:cTn>
                              </p:par>
                              <p:par>
                                <p:cTn id="26" presetID="6" presetClass="entr" presetSubtype="16" fill="hold" nodeType="withEffect">
                                  <p:stCondLst>
                                    <p:cond delay="0"/>
                                  </p:stCondLst>
                                  <p:childTnLst>
                                    <p:set>
                                      <p:cBhvr>
                                        <p:cTn id="27" dur="1" fill="hold">
                                          <p:stCondLst>
                                            <p:cond delay="0"/>
                                          </p:stCondLst>
                                        </p:cTn>
                                        <p:tgtEl>
                                          <p:spTgt spid="61"/>
                                        </p:tgtEl>
                                        <p:attrNameLst>
                                          <p:attrName>style.visibility</p:attrName>
                                        </p:attrNameLst>
                                      </p:cBhvr>
                                      <p:to>
                                        <p:strVal val="visible"/>
                                      </p:to>
                                    </p:set>
                                    <p:animEffect transition="in" filter="circle(in)">
                                      <p:cBhvr>
                                        <p:cTn id="28" dur="750"/>
                                        <p:tgtEl>
                                          <p:spTgt spid="61"/>
                                        </p:tgtEl>
                                      </p:cBhvr>
                                    </p:animEffect>
                                  </p:childTnLst>
                                </p:cTn>
                              </p:par>
                              <p:par>
                                <p:cTn id="29" presetID="6" presetClass="entr" presetSubtype="16" fill="hold" nodeType="with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circle(in)">
                                      <p:cBhvr>
                                        <p:cTn id="31" dur="750"/>
                                        <p:tgtEl>
                                          <p:spTgt spid="62"/>
                                        </p:tgtEl>
                                      </p:cBhvr>
                                    </p:animEffect>
                                  </p:childTnLst>
                                </p:cTn>
                              </p:par>
                              <p:par>
                                <p:cTn id="32" presetID="6" presetClass="entr" presetSubtype="16" fill="hold" nodeType="withEffect">
                                  <p:stCondLst>
                                    <p:cond delay="0"/>
                                  </p:stCondLst>
                                  <p:childTnLst>
                                    <p:set>
                                      <p:cBhvr>
                                        <p:cTn id="33" dur="1" fill="hold">
                                          <p:stCondLst>
                                            <p:cond delay="0"/>
                                          </p:stCondLst>
                                        </p:cTn>
                                        <p:tgtEl>
                                          <p:spTgt spid="64"/>
                                        </p:tgtEl>
                                        <p:attrNameLst>
                                          <p:attrName>style.visibility</p:attrName>
                                        </p:attrNameLst>
                                      </p:cBhvr>
                                      <p:to>
                                        <p:strVal val="visible"/>
                                      </p:to>
                                    </p:set>
                                    <p:animEffect transition="in" filter="circle(in)">
                                      <p:cBhvr>
                                        <p:cTn id="34" dur="750"/>
                                        <p:tgtEl>
                                          <p:spTgt spid="64"/>
                                        </p:tgtEl>
                                      </p:cBhvr>
                                    </p:animEffect>
                                  </p:childTnLst>
                                </p:cTn>
                              </p:par>
                              <p:par>
                                <p:cTn id="35" presetID="6" presetClass="entr" presetSubtype="16" fill="hold" nodeType="with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circle(in)">
                                      <p:cBhvr>
                                        <p:cTn id="37" dur="750"/>
                                        <p:tgtEl>
                                          <p:spTgt spid="63"/>
                                        </p:tgtEl>
                                      </p:cBhvr>
                                    </p:animEffect>
                                  </p:childTnLst>
                                </p:cTn>
                              </p:par>
                              <p:par>
                                <p:cTn id="38" presetID="6" presetClass="entr" presetSubtype="16" fill="hold" nodeType="withEffect">
                                  <p:stCondLst>
                                    <p:cond delay="0"/>
                                  </p:stCondLst>
                                  <p:childTnLst>
                                    <p:set>
                                      <p:cBhvr>
                                        <p:cTn id="39" dur="1" fill="hold">
                                          <p:stCondLst>
                                            <p:cond delay="0"/>
                                          </p:stCondLst>
                                        </p:cTn>
                                        <p:tgtEl>
                                          <p:spTgt spid="49"/>
                                        </p:tgtEl>
                                        <p:attrNameLst>
                                          <p:attrName>style.visibility</p:attrName>
                                        </p:attrNameLst>
                                      </p:cBhvr>
                                      <p:to>
                                        <p:strVal val="visible"/>
                                      </p:to>
                                    </p:set>
                                    <p:animEffect transition="in" filter="circle(in)">
                                      <p:cBhvr>
                                        <p:cTn id="40" dur="750"/>
                                        <p:tgtEl>
                                          <p:spTgt spid="49"/>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grpId="0" nodeType="click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up)">
                                      <p:cBhvr>
                                        <p:cTn id="45" dur="500"/>
                                        <p:tgtEl>
                                          <p:spTgt spid="3"/>
                                        </p:tgtEl>
                                      </p:cBhvr>
                                    </p:animEffect>
                                  </p:childTnLst>
                                </p:cTn>
                              </p:par>
                            </p:childTnLst>
                          </p:cTn>
                        </p:par>
                      </p:childTnLst>
                    </p:cTn>
                  </p:par>
                  <p:par>
                    <p:cTn id="46" fill="hold">
                      <p:stCondLst>
                        <p:cond delay="indefinite"/>
                      </p:stCondLst>
                      <p:childTnLst>
                        <p:par>
                          <p:cTn id="47" fill="hold">
                            <p:stCondLst>
                              <p:cond delay="0"/>
                            </p:stCondLst>
                            <p:childTnLst>
                              <p:par>
                                <p:cTn id="48" presetID="6" presetClass="entr" presetSubtype="16" fill="hold" grpId="0" nodeType="click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circle(in)">
                                      <p:cBhvr>
                                        <p:cTn id="50" dur="2000"/>
                                        <p:tgtEl>
                                          <p:spTgt spid="57"/>
                                        </p:tgtEl>
                                      </p:cBhvr>
                                    </p:animEffect>
                                  </p:childTnLst>
                                </p:cTn>
                              </p:par>
                              <p:par>
                                <p:cTn id="51" presetID="6" presetClass="entr" presetSubtype="16" fill="hold" nodeType="withEffect">
                                  <p:stCondLst>
                                    <p:cond delay="0"/>
                                  </p:stCondLst>
                                  <p:childTnLst>
                                    <p:set>
                                      <p:cBhvr>
                                        <p:cTn id="52" dur="1" fill="hold">
                                          <p:stCondLst>
                                            <p:cond delay="0"/>
                                          </p:stCondLst>
                                        </p:cTn>
                                        <p:tgtEl>
                                          <p:spTgt spid="1032"/>
                                        </p:tgtEl>
                                        <p:attrNameLst>
                                          <p:attrName>style.visibility</p:attrName>
                                        </p:attrNameLst>
                                      </p:cBhvr>
                                      <p:to>
                                        <p:strVal val="visible"/>
                                      </p:to>
                                    </p:set>
                                    <p:animEffect transition="in" filter="circle(in)">
                                      <p:cBhvr>
                                        <p:cTn id="53" dur="2000"/>
                                        <p:tgtEl>
                                          <p:spTgt spid="1032"/>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1" fill="hold" nodeType="click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par>
                                <p:cTn id="59" presetID="22" presetClass="entr" presetSubtype="1" fill="hold" nodeType="withEffect">
                                  <p:stCondLst>
                                    <p:cond delay="0"/>
                                  </p:stCondLst>
                                  <p:childTnLst>
                                    <p:set>
                                      <p:cBhvr>
                                        <p:cTn id="60" dur="1" fill="hold">
                                          <p:stCondLst>
                                            <p:cond delay="0"/>
                                          </p:stCondLst>
                                        </p:cTn>
                                        <p:tgtEl>
                                          <p:spTgt spid="29"/>
                                        </p:tgtEl>
                                        <p:attrNameLst>
                                          <p:attrName>style.visibility</p:attrName>
                                        </p:attrNameLst>
                                      </p:cBhvr>
                                      <p:to>
                                        <p:strVal val="visible"/>
                                      </p:to>
                                    </p:set>
                                    <p:animEffect transition="in" filter="wipe(up)">
                                      <p:cBhvr>
                                        <p:cTn id="61" dur="500"/>
                                        <p:tgtEl>
                                          <p:spTgt spid="29"/>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1" fill="hold" grpId="0" nodeType="click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wipe(up)">
                                      <p:cBhvr>
                                        <p:cTn id="66" dur="500"/>
                                        <p:tgtEl>
                                          <p:spTgt spid="7"/>
                                        </p:tgtEl>
                                      </p:cBhvr>
                                    </p:animEffect>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nodeType="clickEffect">
                                  <p:stCondLst>
                                    <p:cond delay="0"/>
                                  </p:stCondLst>
                                  <p:childTnLst>
                                    <p:set>
                                      <p:cBhvr>
                                        <p:cTn id="70" dur="1" fill="hold">
                                          <p:stCondLst>
                                            <p:cond delay="0"/>
                                          </p:stCondLst>
                                        </p:cTn>
                                        <p:tgtEl>
                                          <p:spTgt spid="1030"/>
                                        </p:tgtEl>
                                        <p:attrNameLst>
                                          <p:attrName>style.visibility</p:attrName>
                                        </p:attrNameLst>
                                      </p:cBhvr>
                                      <p:to>
                                        <p:strVal val="visible"/>
                                      </p:to>
                                    </p:set>
                                    <p:animEffect transition="in" filter="fade">
                                      <p:cBhvr>
                                        <p:cTn id="71" dur="1000"/>
                                        <p:tgtEl>
                                          <p:spTgt spid="1030"/>
                                        </p:tgtEl>
                                      </p:cBhvr>
                                    </p:animEffect>
                                    <p:anim calcmode="lin" valueType="num">
                                      <p:cBhvr>
                                        <p:cTn id="72" dur="1000" fill="hold"/>
                                        <p:tgtEl>
                                          <p:spTgt spid="1030"/>
                                        </p:tgtEl>
                                        <p:attrNameLst>
                                          <p:attrName>ppt_x</p:attrName>
                                        </p:attrNameLst>
                                      </p:cBhvr>
                                      <p:tavLst>
                                        <p:tav tm="0">
                                          <p:val>
                                            <p:strVal val="#ppt_x"/>
                                          </p:val>
                                        </p:tav>
                                        <p:tav tm="100000">
                                          <p:val>
                                            <p:strVal val="#ppt_x"/>
                                          </p:val>
                                        </p:tav>
                                      </p:tavLst>
                                    </p:anim>
                                    <p:anim calcmode="lin" valueType="num">
                                      <p:cBhvr>
                                        <p:cTn id="73" dur="1000" fill="hold"/>
                                        <p:tgtEl>
                                          <p:spTgt spid="1030"/>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42" presetClass="entr" presetSubtype="0" fill="hold" grpId="0" nodeType="click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fade">
                                      <p:cBhvr>
                                        <p:cTn id="83" dur="1000"/>
                                        <p:tgtEl>
                                          <p:spTgt spid="46"/>
                                        </p:tgtEl>
                                      </p:cBhvr>
                                    </p:animEffect>
                                    <p:anim calcmode="lin" valueType="num">
                                      <p:cBhvr>
                                        <p:cTn id="84" dur="1000" fill="hold"/>
                                        <p:tgtEl>
                                          <p:spTgt spid="46"/>
                                        </p:tgtEl>
                                        <p:attrNameLst>
                                          <p:attrName>ppt_x</p:attrName>
                                        </p:attrNameLst>
                                      </p:cBhvr>
                                      <p:tavLst>
                                        <p:tav tm="0">
                                          <p:val>
                                            <p:strVal val="#ppt_x"/>
                                          </p:val>
                                        </p:tav>
                                        <p:tav tm="100000">
                                          <p:val>
                                            <p:strVal val="#ppt_x"/>
                                          </p:val>
                                        </p:tav>
                                      </p:tavLst>
                                    </p:anim>
                                    <p:anim calcmode="lin" valueType="num">
                                      <p:cBhvr>
                                        <p:cTn id="85" dur="1000" fill="hold"/>
                                        <p:tgtEl>
                                          <p:spTgt spid="46"/>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1028"/>
                                        </p:tgtEl>
                                        <p:attrNameLst>
                                          <p:attrName>style.visibility</p:attrName>
                                        </p:attrNameLst>
                                      </p:cBhvr>
                                      <p:to>
                                        <p:strVal val="visible"/>
                                      </p:to>
                                    </p:set>
                                    <p:animEffect transition="in" filter="fade">
                                      <p:cBhvr>
                                        <p:cTn id="88" dur="1000"/>
                                        <p:tgtEl>
                                          <p:spTgt spid="1028"/>
                                        </p:tgtEl>
                                      </p:cBhvr>
                                    </p:animEffect>
                                    <p:anim calcmode="lin" valueType="num">
                                      <p:cBhvr>
                                        <p:cTn id="89" dur="1000" fill="hold"/>
                                        <p:tgtEl>
                                          <p:spTgt spid="1028"/>
                                        </p:tgtEl>
                                        <p:attrNameLst>
                                          <p:attrName>ppt_x</p:attrName>
                                        </p:attrNameLst>
                                      </p:cBhvr>
                                      <p:tavLst>
                                        <p:tav tm="0">
                                          <p:val>
                                            <p:strVal val="#ppt_x"/>
                                          </p:val>
                                        </p:tav>
                                        <p:tav tm="100000">
                                          <p:val>
                                            <p:strVal val="#ppt_x"/>
                                          </p:val>
                                        </p:tav>
                                      </p:tavLst>
                                    </p:anim>
                                    <p:anim calcmode="lin" valueType="num">
                                      <p:cBhvr>
                                        <p:cTn id="90"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42" presetClass="entr" presetSubtype="0" fill="hold" nodeType="clickEffect">
                                  <p:stCondLst>
                                    <p:cond delay="0"/>
                                  </p:stCondLst>
                                  <p:childTnLst>
                                    <p:set>
                                      <p:cBhvr>
                                        <p:cTn id="94" dur="1" fill="hold">
                                          <p:stCondLst>
                                            <p:cond delay="0"/>
                                          </p:stCondLst>
                                        </p:cTn>
                                        <p:tgtEl>
                                          <p:spTgt spid="1026"/>
                                        </p:tgtEl>
                                        <p:attrNameLst>
                                          <p:attrName>style.visibility</p:attrName>
                                        </p:attrNameLst>
                                      </p:cBhvr>
                                      <p:to>
                                        <p:strVal val="visible"/>
                                      </p:to>
                                    </p:set>
                                    <p:animEffect transition="in" filter="fade">
                                      <p:cBhvr>
                                        <p:cTn id="95" dur="1000"/>
                                        <p:tgtEl>
                                          <p:spTgt spid="1026"/>
                                        </p:tgtEl>
                                      </p:cBhvr>
                                    </p:animEffect>
                                    <p:anim calcmode="lin" valueType="num">
                                      <p:cBhvr>
                                        <p:cTn id="96" dur="1000" fill="hold"/>
                                        <p:tgtEl>
                                          <p:spTgt spid="1026"/>
                                        </p:tgtEl>
                                        <p:attrNameLst>
                                          <p:attrName>ppt_x</p:attrName>
                                        </p:attrNameLst>
                                      </p:cBhvr>
                                      <p:tavLst>
                                        <p:tav tm="0">
                                          <p:val>
                                            <p:strVal val="#ppt_x"/>
                                          </p:val>
                                        </p:tav>
                                        <p:tav tm="100000">
                                          <p:val>
                                            <p:strVal val="#ppt_x"/>
                                          </p:val>
                                        </p:tav>
                                      </p:tavLst>
                                    </p:anim>
                                    <p:anim calcmode="lin" valueType="num">
                                      <p:cBhvr>
                                        <p:cTn id="97" dur="1000" fill="hold"/>
                                        <p:tgtEl>
                                          <p:spTgt spid="1026"/>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47"/>
                                        </p:tgtEl>
                                        <p:attrNameLst>
                                          <p:attrName>style.visibility</p:attrName>
                                        </p:attrNameLst>
                                      </p:cBhvr>
                                      <p:to>
                                        <p:strVal val="visible"/>
                                      </p:to>
                                    </p:set>
                                    <p:animEffect transition="in" filter="fade">
                                      <p:cBhvr>
                                        <p:cTn id="100" dur="1000"/>
                                        <p:tgtEl>
                                          <p:spTgt spid="47"/>
                                        </p:tgtEl>
                                      </p:cBhvr>
                                    </p:animEffect>
                                    <p:anim calcmode="lin" valueType="num">
                                      <p:cBhvr>
                                        <p:cTn id="101" dur="1000" fill="hold"/>
                                        <p:tgtEl>
                                          <p:spTgt spid="47"/>
                                        </p:tgtEl>
                                        <p:attrNameLst>
                                          <p:attrName>ppt_x</p:attrName>
                                        </p:attrNameLst>
                                      </p:cBhvr>
                                      <p:tavLst>
                                        <p:tav tm="0">
                                          <p:val>
                                            <p:strVal val="#ppt_x"/>
                                          </p:val>
                                        </p:tav>
                                        <p:tav tm="100000">
                                          <p:val>
                                            <p:strVal val="#ppt_x"/>
                                          </p:val>
                                        </p:tav>
                                      </p:tavLst>
                                    </p:anim>
                                    <p:anim calcmode="lin" valueType="num">
                                      <p:cBhvr>
                                        <p:cTn id="102"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P spid="42" grpId="0"/>
      <p:bldP spid="46" grpId="0"/>
      <p:bldP spid="47" grpId="0"/>
      <p:bldP spid="5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3" descr="M:\Marketing\Design work\Website\screen\getintofinance\gif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22"/>
          <p:cNvSpPr/>
          <p:nvPr/>
        </p:nvSpPr>
        <p:spPr>
          <a:xfrm>
            <a:off x="0" y="0"/>
            <a:ext cx="9180512" cy="1484784"/>
          </a:xfrm>
          <a:prstGeom prst="rect">
            <a:avLst/>
          </a:prstGeom>
          <a:solidFill>
            <a:srgbClr val="045C19">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anchor="ctr"/>
          <a:lstStyle/>
          <a:p>
            <a:pPr algn="ctr">
              <a:defRPr/>
            </a:pPr>
            <a:endParaRPr lang="en-GB"/>
          </a:p>
        </p:txBody>
      </p:sp>
      <p:sp>
        <p:nvSpPr>
          <p:cNvPr id="2" name="Title 1"/>
          <p:cNvSpPr>
            <a:spLocks noGrp="1"/>
          </p:cNvSpPr>
          <p:nvPr>
            <p:ph type="title"/>
          </p:nvPr>
        </p:nvSpPr>
        <p:spPr/>
        <p:txBody>
          <a:bodyPr>
            <a:noAutofit/>
          </a:bodyPr>
          <a:lstStyle/>
          <a:p>
            <a:r>
              <a:rPr lang="en-GB" b="1" dirty="0">
                <a:solidFill>
                  <a:schemeClr val="bg1">
                    <a:lumMod val="95000"/>
                  </a:schemeClr>
                </a:solidFill>
              </a:rPr>
              <a:t>Case Study: Harris</a:t>
            </a:r>
          </a:p>
        </p:txBody>
      </p:sp>
      <p:sp>
        <p:nvSpPr>
          <p:cNvPr id="8" name="Rectangle 7"/>
          <p:cNvSpPr/>
          <p:nvPr/>
        </p:nvSpPr>
        <p:spPr>
          <a:xfrm>
            <a:off x="-108520" y="1484784"/>
            <a:ext cx="9296733" cy="5406584"/>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anchor="ctr"/>
          <a:lstStyle/>
          <a:p>
            <a:pPr algn="ctr">
              <a:defRPr/>
            </a:pPr>
            <a:endParaRPr lang="en-GB"/>
          </a:p>
        </p:txBody>
      </p:sp>
      <p:pic>
        <p:nvPicPr>
          <p:cNvPr id="12" name="Picture 2" descr="M:\Marketing\Design work\Website\screen\getintofinance\gif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77492" t="6377" r="4485" b="77909"/>
          <a:stretch/>
        </p:blipFill>
        <p:spPr bwMode="auto">
          <a:xfrm>
            <a:off x="8244408" y="6334147"/>
            <a:ext cx="795144" cy="410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3"/>
          <p:cNvSpPr>
            <a:spLocks noGrp="1"/>
          </p:cNvSpPr>
          <p:nvPr>
            <p:ph idx="1"/>
          </p:nvPr>
        </p:nvSpPr>
        <p:spPr/>
        <p:txBody>
          <a:bodyPr>
            <a:normAutofit fontScale="92500" lnSpcReduction="10000"/>
          </a:bodyPr>
          <a:lstStyle/>
          <a:p>
            <a:pPr marL="57150" indent="0">
              <a:buNone/>
            </a:pPr>
            <a:r>
              <a:rPr lang="en-GB" dirty="0">
                <a:solidFill>
                  <a:srgbClr val="045C19"/>
                </a:solidFill>
              </a:rPr>
              <a:t>Harris is a recent graduate with a good job. He is smart but knows little about investment, and he has been told it would be sensible to invest a modest amount of around </a:t>
            </a:r>
            <a:r>
              <a:rPr lang="en-GB" dirty="0">
                <a:solidFill>
                  <a:srgbClr val="FF0000"/>
                </a:solidFill>
              </a:rPr>
              <a:t>$100 per month </a:t>
            </a:r>
            <a:r>
              <a:rPr lang="en-GB" dirty="0">
                <a:solidFill>
                  <a:srgbClr val="045C19"/>
                </a:solidFill>
              </a:rPr>
              <a:t>into equities, hopefully to enable him to afford a house one day. He particularly likes shares in technology companies as he feels technology is where the potential growth is. </a:t>
            </a:r>
          </a:p>
          <a:p>
            <a:pPr marL="57150" indent="0">
              <a:buNone/>
            </a:pPr>
            <a:endParaRPr lang="en-GB" dirty="0">
              <a:solidFill>
                <a:srgbClr val="045C19"/>
              </a:solidFill>
            </a:endParaRPr>
          </a:p>
          <a:p>
            <a:pPr marL="57150" indent="0">
              <a:buNone/>
            </a:pPr>
            <a:r>
              <a:rPr lang="en-GB" dirty="0">
                <a:solidFill>
                  <a:srgbClr val="045C19"/>
                </a:solidFill>
              </a:rPr>
              <a:t>The current share prices are as follows:</a:t>
            </a:r>
          </a:p>
        </p:txBody>
      </p:sp>
      <p:pic>
        <p:nvPicPr>
          <p:cNvPr id="9" name="Picture 4" descr="M:\Marketing\Design work\Brochures\get into finance\2014\gif.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48264" y="6165304"/>
            <a:ext cx="1296144" cy="720081"/>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85089434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1229</TotalTime>
  <Words>2257</Words>
  <Application>Microsoft Office PowerPoint</Application>
  <PresentationFormat>On-screen Show (4:3)</PresentationFormat>
  <Paragraphs>369</Paragraphs>
  <Slides>38</Slides>
  <Notes>38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Arial</vt:lpstr>
      <vt:lpstr>Calibri</vt:lpstr>
      <vt:lpstr>Times New Roman</vt:lpstr>
      <vt:lpstr>Wingdings</vt:lpstr>
      <vt:lpstr>Office Theme</vt:lpstr>
      <vt:lpstr>Other Areas of Financial Services</vt:lpstr>
      <vt:lpstr>Key Topic Areas</vt:lpstr>
      <vt:lpstr>Starter</vt:lpstr>
      <vt:lpstr>Starter</vt:lpstr>
      <vt:lpstr>Lesson Objectives</vt:lpstr>
      <vt:lpstr>Fund Management</vt:lpstr>
      <vt:lpstr>Fund Management</vt:lpstr>
      <vt:lpstr>Fund Management</vt:lpstr>
      <vt:lpstr>Case Study: Harris</vt:lpstr>
      <vt:lpstr>Share Prices</vt:lpstr>
      <vt:lpstr>Case Study: Harris</vt:lpstr>
      <vt:lpstr>Direct Investment</vt:lpstr>
      <vt:lpstr>Indirect Investment</vt:lpstr>
      <vt:lpstr>Indirect Investment: Diversification</vt:lpstr>
      <vt:lpstr>Indirect Investment:  Purchase a Proportion of a Share</vt:lpstr>
      <vt:lpstr>Indirect Investment:  The Apple &amp; Google Fund</vt:lpstr>
      <vt:lpstr>Indirect Investment:  The Apple &amp; Google Fund</vt:lpstr>
      <vt:lpstr>Indirect Investment: Access to Experts</vt:lpstr>
      <vt:lpstr>Fund Management: Summary</vt:lpstr>
      <vt:lpstr>Check your learning:  EXIT PASS</vt:lpstr>
      <vt:lpstr>Quiz Questions</vt:lpstr>
      <vt:lpstr>PowerPoint Presentation</vt:lpstr>
      <vt:lpstr>PowerPoint Presentation</vt:lpstr>
      <vt:lpstr>Retirement Planning</vt:lpstr>
      <vt:lpstr>Quick Think…</vt:lpstr>
      <vt:lpstr>Quick Think…</vt:lpstr>
      <vt:lpstr>What is Retirement Planning?</vt:lpstr>
      <vt:lpstr>Pension Sources</vt:lpstr>
      <vt:lpstr>Personal Pension Schemes</vt:lpstr>
      <vt:lpstr>Employer-Sponsored Pension</vt:lpstr>
      <vt:lpstr>State Pension Schemes</vt:lpstr>
      <vt:lpstr>State Pension Schemes UK Case Study</vt:lpstr>
      <vt:lpstr>Stretch &amp; Challenge</vt:lpstr>
      <vt:lpstr>Plenary </vt:lpstr>
      <vt:lpstr>Plenary </vt:lpstr>
      <vt:lpstr>Quiz Questions</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Shamaila Shah</dc:creator>
  <cp:lastModifiedBy>Shamaila Shah</cp:lastModifiedBy>
  <cp:revision>140</cp:revision>
  <cp:lastPrinted>2016-05-12T10:57:01Z</cp:lastPrinted>
  <dcterms:created xsi:type="dcterms:W3CDTF">2016-01-22T08:28:22Z</dcterms:created>
  <dcterms:modified xsi:type="dcterms:W3CDTF">2017-03-22T12:00:47Z</dcterms:modified>
</cp:coreProperties>
</file>