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88" r:id="rId2"/>
    <p:sldId id="291" r:id="rId3"/>
    <p:sldId id="293" r:id="rId4"/>
    <p:sldId id="290" r:id="rId5"/>
    <p:sldId id="299" r:id="rId6"/>
    <p:sldId id="292" r:id="rId7"/>
    <p:sldId id="294" r:id="rId8"/>
    <p:sldId id="296" r:id="rId9"/>
    <p:sldId id="297" r:id="rId10"/>
    <p:sldId id="298" r:id="rId1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80"/>
    <a:srgbClr val="B48900"/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51" autoAdjust="0"/>
    <p:restoredTop sz="94660"/>
  </p:normalViewPr>
  <p:slideViewPr>
    <p:cSldViewPr>
      <p:cViewPr varScale="1">
        <p:scale>
          <a:sx n="110" d="100"/>
          <a:sy n="110" d="100"/>
        </p:scale>
        <p:origin x="1650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1A4BFA2-FC71-4BED-AB0F-F6F4AFCEBCBF}" type="datetimeFigureOut">
              <a:rPr lang="en-GB"/>
              <a:pPr>
                <a:defRPr/>
              </a:pPr>
              <a:t>23/08/2016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E7FE987-6ECE-4C3B-9F4D-52A8BC66C01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433285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63DFE6A-16DF-4401-8C8C-959D851B33F8}" type="slidenum">
              <a:rPr lang="en-GB" altLang="en-US" smtClean="0"/>
              <a:pPr>
                <a:spcBef>
                  <a:spcPct val="0"/>
                </a:spcBef>
              </a:pPr>
              <a:t>4</a:t>
            </a:fld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16522332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EE03B1-6BE9-4988-8858-25A07A37AE33}" type="datetimeFigureOut">
              <a:rPr lang="en-GB"/>
              <a:pPr>
                <a:defRPr/>
              </a:pPr>
              <a:t>23/08/2016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40AE1C-984A-4CB8-8A70-36B560A9BDA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65534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6938C4-F1B7-417E-BBA8-67FC42B82717}" type="datetimeFigureOut">
              <a:rPr lang="en-GB"/>
              <a:pPr>
                <a:defRPr/>
              </a:pPr>
              <a:t>23/08/2016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253880-A5B1-4F9D-9E18-081F9F2E141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94977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67A60F-306F-4B12-8EE4-FC591C914690}" type="datetimeFigureOut">
              <a:rPr lang="en-GB"/>
              <a:pPr>
                <a:defRPr/>
              </a:pPr>
              <a:t>23/08/2016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2DFD00-911B-4C46-8D11-476F1364007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59609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66C891-F9C7-4ACC-9806-CEA665DD3D27}" type="datetimeFigureOut">
              <a:rPr lang="en-GB"/>
              <a:pPr>
                <a:defRPr/>
              </a:pPr>
              <a:t>23/08/2016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125CED-692F-401B-BB16-9733A6FF666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90503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299129-AAA6-46CF-9FA3-F642B82832E1}" type="datetimeFigureOut">
              <a:rPr lang="en-GB"/>
              <a:pPr>
                <a:defRPr/>
              </a:pPr>
              <a:t>23/08/2016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15D27F-0DDF-4A02-8A57-7C9A5C48A00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50788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B0414A-68D3-471C-8DE7-1FDCDD6786AE}" type="datetimeFigureOut">
              <a:rPr lang="en-GB"/>
              <a:pPr>
                <a:defRPr/>
              </a:pPr>
              <a:t>23/08/2016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11722A-5C76-49DE-A362-FE2997D1847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50703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092EC-C7F4-4387-B62C-29E5830ACF61}" type="datetimeFigureOut">
              <a:rPr lang="en-GB"/>
              <a:pPr>
                <a:defRPr/>
              </a:pPr>
              <a:t>23/08/2016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26F125-8B26-43E3-BB52-DCB58FA10D3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05583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EF8FD0-2BDC-4DBA-A3D8-C4E56020C0E6}" type="datetimeFigureOut">
              <a:rPr lang="en-GB"/>
              <a:pPr>
                <a:defRPr/>
              </a:pPr>
              <a:t>23/08/2016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9799C5-52B2-4294-A60B-CF374CB31CC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17920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DA61B8-983E-458D-88D3-E88ED12D17F7}" type="datetimeFigureOut">
              <a:rPr lang="en-GB"/>
              <a:pPr>
                <a:defRPr/>
              </a:pPr>
              <a:t>23/08/2016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9C9448-0E8C-4499-BB53-6FAB3B6E3DE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13893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BAA36F-33DA-4075-B87E-82A5D7986C37}" type="datetimeFigureOut">
              <a:rPr lang="en-GB"/>
              <a:pPr>
                <a:defRPr/>
              </a:pPr>
              <a:t>23/08/2016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3849C9-AA61-48E3-B557-ACC6743E196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931047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A55964-57C7-4AFD-AC6E-6B18306A0688}" type="datetimeFigureOut">
              <a:rPr lang="en-GB"/>
              <a:pPr>
                <a:defRPr/>
              </a:pPr>
              <a:t>23/08/2016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C9EA02-3C82-48FC-9407-3BCFB99DB94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84947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13A354E-38B0-4461-A44D-0D3764C4BA8A}" type="datetimeFigureOut">
              <a:rPr lang="en-GB"/>
              <a:pPr>
                <a:defRPr/>
              </a:pPr>
              <a:t>23/08/2016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F9911C97-E83C-4DE4-B627-0FAB0726D69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pic>
        <p:nvPicPr>
          <p:cNvPr id="1031" name="Picture 11" descr="cisi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260350"/>
            <a:ext cx="1689100" cy="81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outube.com/watch?v=iRzr1QU6K1o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3"/>
          <p:cNvSpPr txBox="1">
            <a:spLocks noChangeArrowheads="1"/>
          </p:cNvSpPr>
          <p:nvPr/>
        </p:nvSpPr>
        <p:spPr bwMode="auto">
          <a:xfrm>
            <a:off x="107950" y="1700213"/>
            <a:ext cx="89281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80" tIns="45691" rIns="91380" bIns="45691">
            <a:spAutoFit/>
          </a:bodyPr>
          <a:lstStyle>
            <a:lvl1pPr defTabSz="94932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493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49325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49325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49325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493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493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493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493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006666"/>
                </a:solidFill>
                <a:latin typeface="Century Gothic" panose="020B0502020202020204" pitchFamily="34" charset="0"/>
              </a:rPr>
              <a:t>CISI – Financial Products, Markets &amp; Services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>
              <a:solidFill>
                <a:srgbClr val="006666"/>
              </a:solidFill>
              <a:latin typeface="Century Gothic" panose="020B0502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9999"/>
                </a:solidFill>
                <a:latin typeface="Century Gothic" panose="020B0502020202020204" pitchFamily="34" charset="0"/>
              </a:rPr>
              <a:t>Topic – Financial Assets and Markets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9999"/>
                </a:solidFill>
                <a:latin typeface="Century Gothic" panose="020B0502020202020204" pitchFamily="34" charset="0"/>
              </a:rPr>
              <a:t>(3.4) The Foreign Exchange Market</a:t>
            </a:r>
          </a:p>
        </p:txBody>
      </p:sp>
      <p:pic>
        <p:nvPicPr>
          <p:cNvPr id="3075" name="Picture 5" descr="http://www.exchangerates.org.uk/images/guide-foreign-exchange-broker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650" y="4365625"/>
            <a:ext cx="3397250" cy="226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107950" y="115888"/>
            <a:ext cx="6840538" cy="490537"/>
          </a:xfrm>
        </p:spPr>
        <p:txBody>
          <a:bodyPr/>
          <a:lstStyle/>
          <a:p>
            <a:pPr algn="l">
              <a:tabLst>
                <a:tab pos="1619250" algn="l"/>
              </a:tabLst>
            </a:pPr>
            <a:r>
              <a:rPr lang="en-GB" altLang="en-US" sz="2400" b="1" smtClean="0">
                <a:solidFill>
                  <a:srgbClr val="006666"/>
                </a:solidFill>
              </a:rPr>
              <a:t>Types of FX transactions and financial instruments</a:t>
            </a:r>
          </a:p>
        </p:txBody>
      </p:sp>
      <p:sp>
        <p:nvSpPr>
          <p:cNvPr id="11267" name="Rectangle 4"/>
          <p:cNvSpPr>
            <a:spLocks noChangeArrowheads="1"/>
          </p:cNvSpPr>
          <p:nvPr/>
        </p:nvSpPr>
        <p:spPr bwMode="auto">
          <a:xfrm>
            <a:off x="395288" y="1700213"/>
            <a:ext cx="6985000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latin typeface="Century Gothic" panose="020B0502020202020204" pitchFamily="34" charset="0"/>
              </a:rPr>
              <a:t>The </a:t>
            </a:r>
            <a:r>
              <a:rPr lang="en-GB" altLang="en-US" sz="1800" b="1">
                <a:solidFill>
                  <a:srgbClr val="002060"/>
                </a:solidFill>
                <a:latin typeface="Century Gothic" panose="020B0502020202020204" pitchFamily="34" charset="0"/>
              </a:rPr>
              <a:t>‘spot rate’ </a:t>
            </a:r>
            <a:r>
              <a:rPr lang="en-GB" altLang="en-US" sz="1800">
                <a:latin typeface="Century Gothic" panose="020B0502020202020204" pitchFamily="34" charset="0"/>
              </a:rPr>
              <a:t>is the rate quoted by a bank for the exchange of one currency for another with </a:t>
            </a:r>
            <a:r>
              <a:rPr lang="en-GB" altLang="en-US" sz="1800" b="1">
                <a:solidFill>
                  <a:srgbClr val="002060"/>
                </a:solidFill>
                <a:latin typeface="Century Gothic" panose="020B0502020202020204" pitchFamily="34" charset="0"/>
              </a:rPr>
              <a:t>immediate effect.</a:t>
            </a:r>
            <a:r>
              <a:rPr lang="en-GB" altLang="en-US" sz="1800">
                <a:latin typeface="Century Gothic" panose="020B050202020202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>
              <a:latin typeface="Century Gothic" panose="020B0502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latin typeface="Century Gothic" panose="020B0502020202020204" pitchFamily="34" charset="0"/>
              </a:rPr>
              <a:t>Trades are technically ‘settled’ (currencies actually change hands and arrive in recipients’ bank accounts) </a:t>
            </a:r>
            <a:r>
              <a:rPr lang="en-GB" altLang="en-US" sz="1800" b="1">
                <a:solidFill>
                  <a:srgbClr val="7030A0"/>
                </a:solidFill>
                <a:latin typeface="Century Gothic" panose="020B0502020202020204" pitchFamily="34" charset="0"/>
              </a:rPr>
              <a:t>two business days after the transaction date (T+2).</a:t>
            </a:r>
          </a:p>
        </p:txBody>
      </p:sp>
      <p:sp>
        <p:nvSpPr>
          <p:cNvPr id="11268" name="Rectangle 5"/>
          <p:cNvSpPr>
            <a:spLocks noChangeArrowheads="1"/>
          </p:cNvSpPr>
          <p:nvPr/>
        </p:nvSpPr>
        <p:spPr bwMode="auto">
          <a:xfrm>
            <a:off x="250825" y="620713"/>
            <a:ext cx="66976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latin typeface="Century Gothic" panose="020B0502020202020204" pitchFamily="34" charset="0"/>
              </a:rPr>
              <a:t>There are several types of transactions and financial instruments commonly used:</a:t>
            </a:r>
          </a:p>
        </p:txBody>
      </p:sp>
      <p:sp>
        <p:nvSpPr>
          <p:cNvPr id="11269" name="Rectangle 6"/>
          <p:cNvSpPr>
            <a:spLocks noChangeArrowheads="1"/>
          </p:cNvSpPr>
          <p:nvPr/>
        </p:nvSpPr>
        <p:spPr bwMode="auto">
          <a:xfrm>
            <a:off x="250825" y="1268413"/>
            <a:ext cx="23050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b="1">
                <a:solidFill>
                  <a:srgbClr val="008080"/>
                </a:solidFill>
                <a:latin typeface="Century Gothic" panose="020B0502020202020204" pitchFamily="34" charset="0"/>
              </a:rPr>
              <a:t>1. Spot transaction </a:t>
            </a:r>
          </a:p>
        </p:txBody>
      </p:sp>
      <p:pic>
        <p:nvPicPr>
          <p:cNvPr id="11270" name="Picture 4" descr="http://www.iwillnotdiet.com/wp-content/uploads/2015/02/acne-carto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1557338"/>
            <a:ext cx="1604962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Rectangle 9"/>
          <p:cNvSpPr>
            <a:spLocks noChangeArrowheads="1"/>
          </p:cNvSpPr>
          <p:nvPr/>
        </p:nvSpPr>
        <p:spPr bwMode="auto">
          <a:xfrm>
            <a:off x="250825" y="3644900"/>
            <a:ext cx="27098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b="1">
                <a:solidFill>
                  <a:srgbClr val="008080"/>
                </a:solidFill>
                <a:latin typeface="Century Gothic" panose="020B0502020202020204" pitchFamily="34" charset="0"/>
              </a:rPr>
              <a:t>2. Forward transaction </a:t>
            </a:r>
          </a:p>
        </p:txBody>
      </p:sp>
      <p:sp>
        <p:nvSpPr>
          <p:cNvPr id="11272" name="Rectangle 10"/>
          <p:cNvSpPr>
            <a:spLocks noChangeArrowheads="1"/>
          </p:cNvSpPr>
          <p:nvPr/>
        </p:nvSpPr>
        <p:spPr bwMode="auto">
          <a:xfrm>
            <a:off x="323850" y="4022725"/>
            <a:ext cx="5616575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latin typeface="Century Gothic" panose="020B0502020202020204" pitchFamily="34" charset="0"/>
              </a:rPr>
              <a:t>Money does not actually change hands until some </a:t>
            </a:r>
            <a:r>
              <a:rPr lang="en-GB" altLang="en-US" sz="1800" b="1">
                <a:solidFill>
                  <a:srgbClr val="002060"/>
                </a:solidFill>
                <a:latin typeface="Century Gothic" panose="020B0502020202020204" pitchFamily="34" charset="0"/>
              </a:rPr>
              <a:t>agreed future date.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>
              <a:latin typeface="Century Gothic" panose="020B0502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latin typeface="Century Gothic" panose="020B0502020202020204" pitchFamily="34" charset="0"/>
              </a:rPr>
              <a:t>A buyer and seller </a:t>
            </a:r>
            <a:r>
              <a:rPr lang="en-GB" altLang="en-US" sz="1800" b="1">
                <a:solidFill>
                  <a:srgbClr val="002060"/>
                </a:solidFill>
                <a:latin typeface="Century Gothic" panose="020B0502020202020204" pitchFamily="34" charset="0"/>
              </a:rPr>
              <a:t>agree on an exchange rate for any date in the future</a:t>
            </a:r>
            <a:r>
              <a:rPr lang="en-GB" altLang="en-US" sz="1800">
                <a:latin typeface="Century Gothic" panose="020B0502020202020204" pitchFamily="34" charset="0"/>
              </a:rPr>
              <a:t>, for a fixed sum of money, and the transaction occurs on that date, regardless of what the market rates are then.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>
              <a:latin typeface="Century Gothic" panose="020B0502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latin typeface="Century Gothic" panose="020B0502020202020204" pitchFamily="34" charset="0"/>
              </a:rPr>
              <a:t>The duration of the trade can be a </a:t>
            </a:r>
            <a:r>
              <a:rPr lang="en-GB" altLang="en-US" sz="1800" b="1">
                <a:solidFill>
                  <a:srgbClr val="7030A0"/>
                </a:solidFill>
                <a:latin typeface="Century Gothic" panose="020B0502020202020204" pitchFamily="34" charset="0"/>
              </a:rPr>
              <a:t>few days, months or years.</a:t>
            </a:r>
          </a:p>
        </p:txBody>
      </p:sp>
      <p:sp>
        <p:nvSpPr>
          <p:cNvPr id="18441" name="AutoShape 8" descr="https://jeromiewilliamsdotcom.files.wordpress.com/2012/06/time_circuits.jpg?w=700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18442" name="AutoShape 10" descr="https://jeromiewilliamsdotcom.files.wordpress.com/2012/06/time_circuits.jpg?w=700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18443" name="AutoShape 12" descr="https://jeromiewilliamsdotcom.files.wordpress.com/2012/06/time_circuits.jpg?w=700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18444" name="AutoShape 14" descr="http://jeromiewilliamsdotcom.files.wordpress.com/2012/06/time_circuits.jpg?w=700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pic>
        <p:nvPicPr>
          <p:cNvPr id="11277" name="Picture 16" descr="http://www.october212015.com/images/timecircuit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355"/>
          <a:stretch>
            <a:fillRect/>
          </a:stretch>
        </p:blipFill>
        <p:spPr bwMode="auto">
          <a:xfrm>
            <a:off x="6084888" y="4724400"/>
            <a:ext cx="289560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1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/>
      <p:bldP spid="11268" grpId="0" build="allAtOnce"/>
      <p:bldP spid="11269" grpId="0" build="allAtOnce"/>
      <p:bldP spid="11271" grpId="0" build="allAtOnce"/>
      <p:bldP spid="1127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107950" y="115888"/>
            <a:ext cx="6840538" cy="490537"/>
          </a:xfrm>
        </p:spPr>
        <p:txBody>
          <a:bodyPr/>
          <a:lstStyle/>
          <a:p>
            <a:pPr algn="l">
              <a:tabLst>
                <a:tab pos="1619250" algn="l"/>
              </a:tabLst>
            </a:pPr>
            <a:r>
              <a:rPr lang="en-GB" altLang="en-US" sz="2800" b="1" smtClean="0">
                <a:solidFill>
                  <a:srgbClr val="006666"/>
                </a:solidFill>
              </a:rPr>
              <a:t>The Bretton Woods Agreement</a:t>
            </a:r>
          </a:p>
        </p:txBody>
      </p:sp>
      <p:sp>
        <p:nvSpPr>
          <p:cNvPr id="5124" name="TextBox 4"/>
          <p:cNvSpPr txBox="1">
            <a:spLocks noChangeArrowheads="1"/>
          </p:cNvSpPr>
          <p:nvPr/>
        </p:nvSpPr>
        <p:spPr bwMode="auto">
          <a:xfrm>
            <a:off x="179388" y="1052513"/>
            <a:ext cx="5472112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latin typeface="Century Gothic" panose="020B0502020202020204" pitchFamily="34" charset="0"/>
              </a:rPr>
              <a:t>An agreement reached in </a:t>
            </a:r>
            <a:r>
              <a:rPr lang="en-GB" altLang="en-US" sz="1800" b="1">
                <a:latin typeface="Century Gothic" panose="020B0502020202020204" pitchFamily="34" charset="0"/>
              </a:rPr>
              <a:t>July 1944 </a:t>
            </a:r>
            <a:r>
              <a:rPr lang="en-GB" altLang="en-US" sz="1800">
                <a:latin typeface="Century Gothic" panose="020B0502020202020204" pitchFamily="34" charset="0"/>
              </a:rPr>
              <a:t>between 44 countries to restructure the international financial system, post-war World War II.</a:t>
            </a:r>
          </a:p>
        </p:txBody>
      </p:sp>
      <p:pic>
        <p:nvPicPr>
          <p:cNvPr id="5125" name="Picture 2" descr="http://www.omnihotels.com/-/media/images/hotels/mtwash/photos/resort/mtwash-omni-mt-washington-resort-exterior-mountai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23"/>
          <a:stretch>
            <a:fillRect/>
          </a:stretch>
        </p:blipFill>
        <p:spPr bwMode="auto">
          <a:xfrm>
            <a:off x="5580063" y="1196975"/>
            <a:ext cx="2795587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Rectangle 7"/>
          <p:cNvSpPr>
            <a:spLocks noChangeArrowheads="1"/>
          </p:cNvSpPr>
          <p:nvPr/>
        </p:nvSpPr>
        <p:spPr bwMode="auto">
          <a:xfrm>
            <a:off x="3492500" y="2349500"/>
            <a:ext cx="424815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latin typeface="Century Gothic" panose="020B0502020202020204" pitchFamily="34" charset="0"/>
              </a:rPr>
              <a:t>The US Dollar become the world’s central currency, linked to the </a:t>
            </a:r>
            <a:r>
              <a:rPr lang="en-GB" altLang="en-US" sz="1800" b="1">
                <a:latin typeface="Century Gothic" panose="020B0502020202020204" pitchFamily="34" charset="0"/>
              </a:rPr>
              <a:t>value of gold</a:t>
            </a:r>
            <a:r>
              <a:rPr lang="en-GB" altLang="en-US" sz="1800">
                <a:latin typeface="Century Gothic" panose="020B0502020202020204" pitchFamily="34" charset="0"/>
              </a:rPr>
              <a:t>. The exchange rates of most major currencies were </a:t>
            </a:r>
            <a:r>
              <a:rPr lang="en-GB" altLang="en-US" sz="1800" b="1">
                <a:latin typeface="Century Gothic" panose="020B0502020202020204" pitchFamily="34" charset="0"/>
              </a:rPr>
              <a:t>fixed against</a:t>
            </a:r>
            <a:r>
              <a:rPr lang="en-GB" altLang="en-US" sz="1800">
                <a:latin typeface="Century Gothic" panose="020B0502020202020204" pitchFamily="34" charset="0"/>
              </a:rPr>
              <a:t> the US dollar.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250825" y="2205038"/>
          <a:ext cx="3168650" cy="1481138"/>
        </p:xfrm>
        <a:graphic>
          <a:graphicData uri="http://schemas.openxmlformats.org/drawingml/2006/table">
            <a:tbl>
              <a:tblPr/>
              <a:tblGrid>
                <a:gridCol w="1656340"/>
                <a:gridCol w="1512310"/>
              </a:tblGrid>
              <a:tr h="383510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effectLst/>
                          <a:latin typeface="Century Gothic" pitchFamily="34" charset="0"/>
                        </a:rPr>
                        <a:t>Date</a:t>
                      </a:r>
                    </a:p>
                  </a:txBody>
                  <a:tcPr marL="91466" marR="91466" marT="45735" marB="4573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>
                          <a:effectLst/>
                          <a:latin typeface="Century Gothic" pitchFamily="34" charset="0"/>
                        </a:rPr>
                        <a:t>GBP : USD</a:t>
                      </a:r>
                      <a:endParaRPr lang="en-GB" sz="1200" b="1" dirty="0">
                        <a:effectLst/>
                        <a:latin typeface="Century Gothic" pitchFamily="34" charset="0"/>
                      </a:endParaRPr>
                    </a:p>
                  </a:txBody>
                  <a:tcPr marL="91466" marR="91466" marT="45735" marB="4573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365876">
                <a:tc>
                  <a:txBody>
                    <a:bodyPr/>
                    <a:lstStyle/>
                    <a:p>
                      <a:r>
                        <a:rPr lang="en-GB" sz="1200" dirty="0">
                          <a:effectLst/>
                          <a:latin typeface="Century Gothic" pitchFamily="34" charset="0"/>
                        </a:rPr>
                        <a:t>27 December 1945</a:t>
                      </a:r>
                    </a:p>
                  </a:txBody>
                  <a:tcPr marL="91466" marR="91466" marT="45735" marB="4573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effectLst/>
                          <a:latin typeface="Century Gothic" pitchFamily="34" charset="0"/>
                        </a:rPr>
                        <a:t>£1.00  :</a:t>
                      </a:r>
                      <a:r>
                        <a:rPr lang="en-GB" sz="1200" baseline="0" dirty="0" smtClean="0">
                          <a:effectLst/>
                          <a:latin typeface="Century Gothic" pitchFamily="34" charset="0"/>
                        </a:rPr>
                        <a:t>  US$</a:t>
                      </a:r>
                      <a:r>
                        <a:rPr lang="en-GB" sz="1200" dirty="0" smtClean="0">
                          <a:effectLst/>
                          <a:latin typeface="Century Gothic" pitchFamily="34" charset="0"/>
                        </a:rPr>
                        <a:t>4.03 </a:t>
                      </a:r>
                      <a:endParaRPr lang="en-GB" sz="1200" dirty="0">
                        <a:effectLst/>
                        <a:latin typeface="Century Gothic" pitchFamily="34" charset="0"/>
                      </a:endParaRPr>
                    </a:p>
                  </a:txBody>
                  <a:tcPr marL="91466" marR="91466" marT="45735" marB="4573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365876">
                <a:tc>
                  <a:txBody>
                    <a:bodyPr/>
                    <a:lstStyle/>
                    <a:p>
                      <a:r>
                        <a:rPr lang="en-GB" sz="1200" dirty="0">
                          <a:effectLst/>
                          <a:latin typeface="Century Gothic" pitchFamily="34" charset="0"/>
                        </a:rPr>
                        <a:t>18 September 1949</a:t>
                      </a:r>
                    </a:p>
                  </a:txBody>
                  <a:tcPr marL="91466" marR="91466" marT="45735" marB="4573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effectLst/>
                          <a:latin typeface="Century Gothic" pitchFamily="34" charset="0"/>
                        </a:rPr>
                        <a:t>£1.00 </a:t>
                      </a:r>
                      <a:r>
                        <a:rPr lang="en-GB" sz="1200" baseline="0" dirty="0" smtClean="0">
                          <a:effectLst/>
                          <a:latin typeface="Century Gothic" pitchFamily="34" charset="0"/>
                        </a:rPr>
                        <a:t> :  US$2</a:t>
                      </a:r>
                      <a:r>
                        <a:rPr lang="en-GB" sz="1200" dirty="0" smtClean="0">
                          <a:effectLst/>
                          <a:latin typeface="Century Gothic" pitchFamily="34" charset="0"/>
                        </a:rPr>
                        <a:t>.80</a:t>
                      </a:r>
                      <a:endParaRPr lang="en-GB" sz="1200" dirty="0">
                        <a:effectLst/>
                        <a:latin typeface="Century Gothic" pitchFamily="34" charset="0"/>
                      </a:endParaRPr>
                    </a:p>
                  </a:txBody>
                  <a:tcPr marL="91466" marR="91466" marT="45735" marB="4573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365876"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  <a:latin typeface="Century Gothic" pitchFamily="34" charset="0"/>
                        </a:rPr>
                        <a:t>17 November 1967</a:t>
                      </a:r>
                    </a:p>
                  </a:txBody>
                  <a:tcPr marL="91466" marR="91466" marT="45735" marB="4573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effectLst/>
                          <a:latin typeface="Century Gothic" pitchFamily="34" charset="0"/>
                        </a:rPr>
                        <a:t>£1.00  :   US$2.40</a:t>
                      </a:r>
                      <a:endParaRPr lang="en-GB" sz="1200" dirty="0">
                        <a:effectLst/>
                        <a:latin typeface="Century Gothic" pitchFamily="34" charset="0"/>
                      </a:endParaRPr>
                    </a:p>
                  </a:txBody>
                  <a:tcPr marL="91466" marR="91466" marT="45735" marB="4573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</a:tbl>
          </a:graphicData>
        </a:graphic>
      </p:graphicFrame>
      <p:sp>
        <p:nvSpPr>
          <p:cNvPr id="5144" name="Rectangle 9"/>
          <p:cNvSpPr>
            <a:spLocks noChangeArrowheads="1"/>
          </p:cNvSpPr>
          <p:nvPr/>
        </p:nvSpPr>
        <p:spPr bwMode="auto">
          <a:xfrm>
            <a:off x="179388" y="4005263"/>
            <a:ext cx="8280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latin typeface="Century Gothic" panose="020B0502020202020204" pitchFamily="34" charset="0"/>
              </a:rPr>
              <a:t>The agreement </a:t>
            </a:r>
            <a:r>
              <a:rPr lang="en-GB" altLang="en-US" sz="1800" b="1">
                <a:latin typeface="Century Gothic" panose="020B0502020202020204" pitchFamily="34" charset="0"/>
              </a:rPr>
              <a:t>prevented countries from devaluing their currencies </a:t>
            </a:r>
            <a:r>
              <a:rPr lang="en-GB" altLang="en-US" sz="1800">
                <a:latin typeface="Century Gothic" panose="020B0502020202020204" pitchFamily="34" charset="0"/>
              </a:rPr>
              <a:t>to seek an unfair trade advantage.</a:t>
            </a:r>
          </a:p>
        </p:txBody>
      </p:sp>
      <p:pic>
        <p:nvPicPr>
          <p:cNvPr id="5145" name="Picture 4" descr="http://www.officialpsds.com/images/thumbs/GOLD-DOLLAR-SIGN-psd7386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6700" y="2492375"/>
            <a:ext cx="1006475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46" name="Rectangle 11"/>
          <p:cNvSpPr>
            <a:spLocks noChangeArrowheads="1"/>
          </p:cNvSpPr>
          <p:nvPr/>
        </p:nvSpPr>
        <p:spPr bwMode="auto">
          <a:xfrm>
            <a:off x="179388" y="4797425"/>
            <a:ext cx="576103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latin typeface="Century Gothic" panose="020B0502020202020204" pitchFamily="34" charset="0"/>
              </a:rPr>
              <a:t>World trade among developed countries grew rapidly in the 1950s and 1960s, boosting world output and raising the standard of living, especially in Europe and Japan. </a:t>
            </a:r>
          </a:p>
        </p:txBody>
      </p:sp>
      <p:pic>
        <p:nvPicPr>
          <p:cNvPr id="5147" name="Picture 12" descr="http://cdn.static-economist.com/sites/default/files/images/2014/06/blogs/economist-explains/20140705_blp50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652963"/>
            <a:ext cx="3030538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/>
      <p:bldP spid="5126" grpId="0"/>
      <p:bldP spid="5144" grpId="0"/>
      <p:bldP spid="5146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107950" y="115888"/>
            <a:ext cx="6840538" cy="490537"/>
          </a:xfrm>
        </p:spPr>
        <p:txBody>
          <a:bodyPr/>
          <a:lstStyle/>
          <a:p>
            <a:pPr algn="l">
              <a:tabLst>
                <a:tab pos="1619250" algn="l"/>
              </a:tabLst>
            </a:pPr>
            <a:r>
              <a:rPr lang="en-GB" altLang="en-US" sz="2800" b="1" smtClean="0">
                <a:solidFill>
                  <a:srgbClr val="006666"/>
                </a:solidFill>
              </a:rPr>
              <a:t>The demise of Bretton Woods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50825" y="692150"/>
            <a:ext cx="6553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latin typeface="Century Gothic" panose="020B0502020202020204" pitchFamily="34" charset="0"/>
              </a:rPr>
              <a:t>By the 1970s, the cost of the Vietnam War and the running of trade deficits put the US Dollar under pressure.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50825" y="1484313"/>
            <a:ext cx="669766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latin typeface="Century Gothic" panose="020B0502020202020204" pitchFamily="34" charset="0"/>
              </a:rPr>
              <a:t>This led to a steady flow of US dollars (and therefore gold) out of the US. By 1971, the US only had reserves of gold sufficient to cover 22% of the US dollars in issue. 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-180975" y="2636838"/>
            <a:ext cx="84232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 eaLnBrk="1" hangingPunct="1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GB" altLang="en-US" sz="1800">
                <a:latin typeface="Century Gothic" panose="020B0502020202020204" pitchFamily="34" charset="0"/>
              </a:rPr>
              <a:t>  It has been estimated that the true market price of gold in 1971 should have been US$103 per ounce. 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-180975" y="3500438"/>
            <a:ext cx="84232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 eaLnBrk="1" hangingPunct="1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GB" altLang="en-US" sz="1800">
                <a:latin typeface="Century Gothic" panose="020B0502020202020204" pitchFamily="34" charset="0"/>
              </a:rPr>
              <a:t>  Before the collapse of Bretton Woods, the French central bank was buying US dollars with French francs, and converting the US dollars into gold at US$35 per ounce. 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323850" y="4581525"/>
            <a:ext cx="6983413" cy="2079625"/>
            <a:chOff x="1475656" y="4531004"/>
            <a:chExt cx="6984132" cy="2079443"/>
          </a:xfrm>
        </p:grpSpPr>
        <p:pic>
          <p:nvPicPr>
            <p:cNvPr id="820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317" t="26823" r="45306" b="31754"/>
            <a:stretch>
              <a:fillRect/>
            </a:stretch>
          </p:blipFill>
          <p:spPr bwMode="auto">
            <a:xfrm>
              <a:off x="1475656" y="4531004"/>
              <a:ext cx="2735660" cy="2079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03" name="TextBox 12"/>
            <p:cNvSpPr txBox="1">
              <a:spLocks noChangeArrowheads="1"/>
            </p:cNvSpPr>
            <p:nvPr/>
          </p:nvSpPr>
          <p:spPr bwMode="auto">
            <a:xfrm>
              <a:off x="4563662" y="5013562"/>
              <a:ext cx="3896126" cy="922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800">
                  <a:latin typeface="Century Gothic" panose="020B0502020202020204" pitchFamily="34" charset="0"/>
                </a:rPr>
                <a:t>15</a:t>
              </a:r>
              <a:r>
                <a:rPr lang="en-GB" altLang="en-US" sz="1800" baseline="30000">
                  <a:latin typeface="Century Gothic" panose="020B0502020202020204" pitchFamily="34" charset="0"/>
                </a:rPr>
                <a:t>th</a:t>
              </a:r>
              <a:r>
                <a:rPr lang="en-GB" altLang="en-US" sz="1800">
                  <a:latin typeface="Century Gothic" panose="020B0502020202020204" pitchFamily="34" charset="0"/>
                </a:rPr>
                <a:t> August 1971, President Nixon announces the end of the gold standard for the US dollar</a:t>
              </a:r>
            </a:p>
          </p:txBody>
        </p:sp>
      </p:grpSp>
      <p:pic>
        <p:nvPicPr>
          <p:cNvPr id="16386" name="Picture 2" descr="http://media4.s-nbcnews.com/j/MSNBC/Components/Slideshows/_production/ss-100429-vietnam/ss-100429-vietnam-18.ss_fu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8950" y="1196975"/>
            <a:ext cx="2125663" cy="139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6588125" y="6334125"/>
            <a:ext cx="2087563" cy="27622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GB" sz="1200" dirty="0">
                <a:latin typeface="+mn-lt"/>
                <a:cs typeface="Arial" charset="0"/>
                <a:hlinkClick r:id="rId4"/>
              </a:rPr>
              <a:t>Nixon ends gold standard</a:t>
            </a:r>
            <a:endParaRPr lang="en-GB" sz="1200" dirty="0">
              <a:latin typeface="+mn-lt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uild="allAtOnce"/>
      <p:bldP spid="9" grpId="0" build="allAtOnce"/>
      <p:bldP spid="10" grpId="0" build="allAtOnce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107950" y="115888"/>
            <a:ext cx="6840538" cy="490537"/>
          </a:xfrm>
        </p:spPr>
        <p:txBody>
          <a:bodyPr/>
          <a:lstStyle/>
          <a:p>
            <a:pPr algn="l">
              <a:tabLst>
                <a:tab pos="1619250" algn="l"/>
              </a:tabLst>
            </a:pPr>
            <a:r>
              <a:rPr lang="en-GB" altLang="en-US" sz="2800" b="1" smtClean="0">
                <a:solidFill>
                  <a:srgbClr val="006666"/>
                </a:solidFill>
              </a:rPr>
              <a:t>Introducing the Foreign Exchange Market</a:t>
            </a:r>
          </a:p>
        </p:txBody>
      </p:sp>
      <p:sp>
        <p:nvSpPr>
          <p:cNvPr id="4099" name="TextBox 11"/>
          <p:cNvSpPr txBox="1">
            <a:spLocks noChangeArrowheads="1"/>
          </p:cNvSpPr>
          <p:nvPr/>
        </p:nvSpPr>
        <p:spPr bwMode="auto">
          <a:xfrm>
            <a:off x="179388" y="692150"/>
            <a:ext cx="6840537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>
                <a:latin typeface="Century Gothic" panose="020B0502020202020204" pitchFamily="34" charset="0"/>
              </a:rPr>
              <a:t>The foreign exchange market refers to the </a:t>
            </a:r>
            <a:r>
              <a:rPr lang="en-GB" altLang="en-US" sz="1600" b="1">
                <a:latin typeface="Century Gothic" panose="020B0502020202020204" pitchFamily="34" charset="0"/>
              </a:rPr>
              <a:t>trading of one currency for another.</a:t>
            </a:r>
          </a:p>
        </p:txBody>
      </p:sp>
      <p:sp>
        <p:nvSpPr>
          <p:cNvPr id="4100" name="Rectangle 6"/>
          <p:cNvSpPr>
            <a:spLocks noChangeArrowheads="1"/>
          </p:cNvSpPr>
          <p:nvPr/>
        </p:nvSpPr>
        <p:spPr bwMode="auto">
          <a:xfrm>
            <a:off x="179388" y="1484313"/>
            <a:ext cx="72009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>
                <a:latin typeface="Century Gothic" panose="020B0502020202020204" pitchFamily="34" charset="0"/>
              </a:rPr>
              <a:t>It is by far the </a:t>
            </a:r>
            <a:r>
              <a:rPr lang="en-GB" altLang="en-US" sz="1600" b="1">
                <a:latin typeface="Century Gothic" panose="020B0502020202020204" pitchFamily="34" charset="0"/>
              </a:rPr>
              <a:t>busiest and most active of the financial markets</a:t>
            </a:r>
            <a:r>
              <a:rPr lang="en-GB" altLang="en-US" sz="1600">
                <a:latin typeface="Century Gothic" panose="020B0502020202020204" pitchFamily="34" charset="0"/>
              </a:rPr>
              <a:t>, with turnover comfortably exceeding that of bonds and equities.</a:t>
            </a:r>
            <a:endParaRPr lang="en-GB" altLang="en-US" sz="1600"/>
          </a:p>
        </p:txBody>
      </p:sp>
      <p:sp>
        <p:nvSpPr>
          <p:cNvPr id="4101" name="Rectangle 7"/>
          <p:cNvSpPr>
            <a:spLocks noChangeArrowheads="1"/>
          </p:cNvSpPr>
          <p:nvPr/>
        </p:nvSpPr>
        <p:spPr bwMode="auto">
          <a:xfrm>
            <a:off x="179388" y="2349500"/>
            <a:ext cx="2459037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>
                <a:latin typeface="Century Gothic" panose="020B0502020202020204" pitchFamily="34" charset="0"/>
              </a:rPr>
              <a:t>It is also known as: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600">
              <a:latin typeface="Century Gothic" panose="020B0502020202020204" pitchFamily="34" charset="0"/>
            </a:endParaRPr>
          </a:p>
          <a:p>
            <a:pPr lvl="1" eaLnBrk="1" hangingPunct="1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GB" altLang="en-US" sz="1600">
                <a:latin typeface="Century Gothic" panose="020B0502020202020204" pitchFamily="34" charset="0"/>
              </a:rPr>
              <a:t> </a:t>
            </a:r>
            <a:r>
              <a:rPr lang="en-GB" altLang="en-US" sz="1600" b="1">
                <a:solidFill>
                  <a:srgbClr val="008080"/>
                </a:solidFill>
                <a:latin typeface="Century Gothic" panose="020B0502020202020204" pitchFamily="34" charset="0"/>
              </a:rPr>
              <a:t>The</a:t>
            </a:r>
            <a:r>
              <a:rPr lang="en-GB" altLang="en-US" sz="1600">
                <a:latin typeface="Century Gothic" panose="020B0502020202020204" pitchFamily="34" charset="0"/>
              </a:rPr>
              <a:t> </a:t>
            </a:r>
            <a:r>
              <a:rPr lang="en-GB" altLang="en-US" sz="1600" b="1">
                <a:solidFill>
                  <a:srgbClr val="008080"/>
                </a:solidFill>
                <a:latin typeface="Century Gothic" panose="020B0502020202020204" pitchFamily="34" charset="0"/>
              </a:rPr>
              <a:t>forex market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endParaRPr lang="en-GB" altLang="en-US" sz="1600">
              <a:latin typeface="Century Gothic" panose="020B0502020202020204" pitchFamily="34" charset="0"/>
            </a:endParaRPr>
          </a:p>
          <a:p>
            <a:pPr lvl="1" eaLnBrk="1" hangingPunct="1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GB" altLang="en-US" sz="1600">
                <a:latin typeface="Century Gothic" panose="020B0502020202020204" pitchFamily="34" charset="0"/>
              </a:rPr>
              <a:t> </a:t>
            </a:r>
            <a:r>
              <a:rPr lang="en-GB" altLang="en-US" sz="1600" b="1">
                <a:solidFill>
                  <a:srgbClr val="008080"/>
                </a:solidFill>
                <a:latin typeface="Century Gothic" panose="020B0502020202020204" pitchFamily="34" charset="0"/>
              </a:rPr>
              <a:t>The</a:t>
            </a:r>
            <a:r>
              <a:rPr lang="en-GB" altLang="en-US" sz="1600">
                <a:latin typeface="Century Gothic" panose="020B0502020202020204" pitchFamily="34" charset="0"/>
              </a:rPr>
              <a:t> </a:t>
            </a:r>
            <a:r>
              <a:rPr lang="en-GB" altLang="en-US" sz="1600" b="1">
                <a:solidFill>
                  <a:srgbClr val="008080"/>
                </a:solidFill>
                <a:latin typeface="Century Gothic" panose="020B0502020202020204" pitchFamily="34" charset="0"/>
              </a:rPr>
              <a:t>FX market</a:t>
            </a: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84" t="22360" r="44617" b="28081"/>
          <a:stretch>
            <a:fillRect/>
          </a:stretch>
        </p:blipFill>
        <p:spPr bwMode="auto">
          <a:xfrm>
            <a:off x="4397375" y="3429000"/>
            <a:ext cx="4746625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Rectangle 9"/>
          <p:cNvSpPr>
            <a:spLocks noChangeArrowheads="1"/>
          </p:cNvSpPr>
          <p:nvPr/>
        </p:nvSpPr>
        <p:spPr bwMode="auto">
          <a:xfrm>
            <a:off x="4356100" y="3213100"/>
            <a:ext cx="20399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 b="1"/>
              <a:t>Source: http://www.xe.com</a:t>
            </a:r>
          </a:p>
        </p:txBody>
      </p:sp>
      <p:pic>
        <p:nvPicPr>
          <p:cNvPr id="4104" name="Picture 8" descr="http://assets.advanceagent.co.uk/af44/656ffa95/FXGlob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81" b="9196"/>
          <a:stretch>
            <a:fillRect/>
          </a:stretch>
        </p:blipFill>
        <p:spPr bwMode="auto">
          <a:xfrm>
            <a:off x="6961188" y="1341438"/>
            <a:ext cx="2014537" cy="158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5" name="Rectangle 11"/>
          <p:cNvSpPr>
            <a:spLocks noChangeArrowheads="1"/>
          </p:cNvSpPr>
          <p:nvPr/>
        </p:nvSpPr>
        <p:spPr bwMode="auto">
          <a:xfrm>
            <a:off x="107950" y="3933825"/>
            <a:ext cx="4427538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>
                <a:latin typeface="Century Gothic" panose="020B0502020202020204" pitchFamily="34" charset="0"/>
              </a:rPr>
              <a:t>Most currencies are allowed by their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>
                <a:latin typeface="Century Gothic" panose="020B0502020202020204" pitchFamily="34" charset="0"/>
              </a:rPr>
              <a:t>central banks to </a:t>
            </a:r>
            <a:r>
              <a:rPr lang="en-GB" altLang="en-US" sz="1600" b="1">
                <a:latin typeface="Century Gothic" panose="020B0502020202020204" pitchFamily="34" charset="0"/>
              </a:rPr>
              <a:t>“float” - </a:t>
            </a:r>
            <a:r>
              <a:rPr lang="en-GB" altLang="en-US" sz="1600">
                <a:latin typeface="Century Gothic" panose="020B0502020202020204" pitchFamily="34" charset="0"/>
              </a:rPr>
              <a:t>exchange  rates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>
                <a:latin typeface="Century Gothic" panose="020B0502020202020204" pitchFamily="34" charset="0"/>
              </a:rPr>
              <a:t>between one currency and another </a:t>
            </a:r>
            <a:r>
              <a:rPr lang="en-GB" altLang="en-US" sz="1600" b="1">
                <a:latin typeface="Century Gothic" panose="020B0502020202020204" pitchFamily="34" charset="0"/>
              </a:rPr>
              <a:t>can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latin typeface="Century Gothic" panose="020B0502020202020204" pitchFamily="34" charset="0"/>
              </a:rPr>
              <a:t>vary</a:t>
            </a:r>
            <a:r>
              <a:rPr lang="en-GB" altLang="en-US" sz="1600">
                <a:latin typeface="Century Gothic" panose="020B0502020202020204" pitchFamily="34" charset="0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600">
              <a:latin typeface="Century Gothic" panose="020B0502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>
                <a:latin typeface="Century Gothic" panose="020B0502020202020204" pitchFamily="34" charset="0"/>
              </a:rPr>
              <a:t>The value of one currency versus another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>
                <a:latin typeface="Century Gothic" panose="020B0502020202020204" pitchFamily="34" charset="0"/>
              </a:rPr>
              <a:t>will </a:t>
            </a:r>
            <a:r>
              <a:rPr lang="en-GB" altLang="en-US" sz="1600" b="1">
                <a:latin typeface="Century Gothic" panose="020B0502020202020204" pitchFamily="34" charset="0"/>
              </a:rPr>
              <a:t>depend on the economic health of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latin typeface="Century Gothic" panose="020B0502020202020204" pitchFamily="34" charset="0"/>
              </a:rPr>
              <a:t>the issuer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600" b="1">
              <a:latin typeface="Century Gothic" panose="020B0502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>
                <a:latin typeface="Century Gothic" panose="020B0502020202020204" pitchFamily="34" charset="0"/>
              </a:rPr>
              <a:t>This </a:t>
            </a:r>
            <a:r>
              <a:rPr lang="en-GB" altLang="en-US" sz="1600" b="1">
                <a:latin typeface="Century Gothic" panose="020B0502020202020204" pitchFamily="34" charset="0"/>
              </a:rPr>
              <a:t>creates risks for companies operating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latin typeface="Century Gothic" panose="020B0502020202020204" pitchFamily="34" charset="0"/>
              </a:rPr>
              <a:t>internationally</a:t>
            </a:r>
            <a:endParaRPr lang="en-GB" altLang="en-US" sz="1600">
              <a:latin typeface="Century Gothic" panose="020B0502020202020204" pitchFamily="34" charset="0"/>
            </a:endParaRPr>
          </a:p>
        </p:txBody>
      </p:sp>
      <p:sp>
        <p:nvSpPr>
          <p:cNvPr id="4106" name="TextBox 13"/>
          <p:cNvSpPr txBox="1">
            <a:spLocks noChangeArrowheads="1"/>
          </p:cNvSpPr>
          <p:nvPr/>
        </p:nvSpPr>
        <p:spPr bwMode="auto">
          <a:xfrm rot="-1455885">
            <a:off x="5029200" y="4719638"/>
            <a:ext cx="33845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lvl="2" algn="ctr" eaLnBrk="1" hangingPunct="1"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rgbClr val="00B050"/>
                </a:solidFill>
                <a:latin typeface="Century Gothic" panose="020B0502020202020204" pitchFamily="34" charset="0"/>
              </a:rPr>
              <a:t>Interest rates </a:t>
            </a:r>
            <a:r>
              <a:rPr lang="en-GB" altLang="en-US">
                <a:latin typeface="Century Gothic" panose="020B0502020202020204" pitchFamily="34" charset="0"/>
              </a:rPr>
              <a:t>and the </a:t>
            </a:r>
            <a:r>
              <a:rPr lang="en-GB" altLang="en-US" b="1">
                <a:solidFill>
                  <a:srgbClr val="00B050"/>
                </a:solidFill>
                <a:latin typeface="Century Gothic" panose="020B0502020202020204" pitchFamily="34" charset="0"/>
              </a:rPr>
              <a:t>balance of payments</a:t>
            </a:r>
            <a:r>
              <a:rPr lang="en-GB" altLang="en-US">
                <a:latin typeface="Century Gothic" panose="020B0502020202020204" pitchFamily="34" charset="0"/>
              </a:rPr>
              <a:t> are key determinants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1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allAtOnce"/>
      <p:bldP spid="4100" grpId="0"/>
      <p:bldP spid="4101" grpId="0" build="allAtOnce"/>
      <p:bldP spid="4103" grpId="0"/>
      <p:bldP spid="4105" grpId="0"/>
      <p:bldP spid="4106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107950" y="115888"/>
            <a:ext cx="6840538" cy="490537"/>
          </a:xfrm>
        </p:spPr>
        <p:txBody>
          <a:bodyPr/>
          <a:lstStyle/>
          <a:p>
            <a:pPr algn="l">
              <a:tabLst>
                <a:tab pos="1619250" algn="l"/>
              </a:tabLst>
            </a:pPr>
            <a:r>
              <a:rPr lang="en-GB" altLang="en-US" sz="2800" b="1" smtClean="0">
                <a:solidFill>
                  <a:srgbClr val="006666"/>
                </a:solidFill>
              </a:rPr>
              <a:t>Floating Exchange Rates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07950" y="620713"/>
            <a:ext cx="63357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latin typeface="Century Gothic" panose="020B0502020202020204" pitchFamily="34" charset="0"/>
              </a:rPr>
              <a:t>With the end of the Bretton Woods system, most of the major currencies </a:t>
            </a:r>
            <a:r>
              <a:rPr lang="en-GB" altLang="en-US" sz="1800" b="1">
                <a:latin typeface="Century Gothic" panose="020B0502020202020204" pitchFamily="34" charset="0"/>
              </a:rPr>
              <a:t>float against </a:t>
            </a:r>
            <a:r>
              <a:rPr lang="en-GB" altLang="en-US" sz="1800">
                <a:latin typeface="Century Gothic" panose="020B0502020202020204" pitchFamily="34" charset="0"/>
              </a:rPr>
              <a:t>each other in value.</a:t>
            </a:r>
            <a:endParaRPr lang="en-GB" altLang="en-US" sz="600">
              <a:latin typeface="Century Gothic" panose="020B0502020202020204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06363" y="1325563"/>
          <a:ext cx="4105275" cy="5086352"/>
        </p:xfrm>
        <a:graphic>
          <a:graphicData uri="http://schemas.openxmlformats.org/drawingml/2006/table">
            <a:tbl>
              <a:tblPr/>
              <a:tblGrid>
                <a:gridCol w="2305075"/>
                <a:gridCol w="1800200"/>
              </a:tblGrid>
              <a:tr h="363388">
                <a:tc>
                  <a:txBody>
                    <a:bodyPr/>
                    <a:lstStyle/>
                    <a:p>
                      <a:pPr algn="ctr"/>
                      <a:r>
                        <a:rPr lang="en-GB" sz="1600" b="1" i="0" dirty="0">
                          <a:effectLst/>
                          <a:latin typeface="Century Gothic" pitchFamily="34" charset="0"/>
                        </a:rPr>
                        <a:t>Date</a:t>
                      </a:r>
                    </a:p>
                  </a:txBody>
                  <a:tcPr marL="91458" marR="91458" marT="45738" marB="45738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i="0" dirty="0" smtClean="0">
                          <a:effectLst/>
                          <a:latin typeface="Century Gothic" pitchFamily="34" charset="0"/>
                        </a:rPr>
                        <a:t>GBP : USD</a:t>
                      </a:r>
                      <a:endParaRPr lang="en-GB" sz="1600" b="1" i="0" dirty="0">
                        <a:effectLst/>
                        <a:latin typeface="Century Gothic" pitchFamily="34" charset="0"/>
                      </a:endParaRPr>
                    </a:p>
                  </a:txBody>
                  <a:tcPr marL="91458" marR="91458" marT="45738" marB="45738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335352"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effectLst/>
                          <a:latin typeface="Century Gothic" pitchFamily="34" charset="0"/>
                        </a:rPr>
                        <a:t>27</a:t>
                      </a:r>
                      <a:r>
                        <a:rPr lang="en-GB" sz="1600" baseline="30000" dirty="0" smtClean="0">
                          <a:effectLst/>
                          <a:latin typeface="Century Gothic" pitchFamily="34" charset="0"/>
                        </a:rPr>
                        <a:t>th</a:t>
                      </a:r>
                      <a:r>
                        <a:rPr lang="en-GB" sz="1600" dirty="0" smtClean="0">
                          <a:effectLst/>
                          <a:latin typeface="Century Gothic" pitchFamily="34" charset="0"/>
                        </a:rPr>
                        <a:t> December </a:t>
                      </a:r>
                      <a:r>
                        <a:rPr lang="en-GB" sz="1600" dirty="0">
                          <a:effectLst/>
                          <a:latin typeface="Century Gothic" pitchFamily="34" charset="0"/>
                        </a:rPr>
                        <a:t>1945</a:t>
                      </a:r>
                    </a:p>
                  </a:txBody>
                  <a:tcPr marL="91458" marR="91458" marT="45738" marB="45738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effectLst/>
                          <a:latin typeface="Century Gothic" pitchFamily="34" charset="0"/>
                        </a:rPr>
                        <a:t>£1.00  :</a:t>
                      </a:r>
                      <a:r>
                        <a:rPr lang="en-GB" sz="1600" baseline="0" dirty="0" smtClean="0">
                          <a:effectLst/>
                          <a:latin typeface="Century Gothic" pitchFamily="34" charset="0"/>
                        </a:rPr>
                        <a:t>  US$</a:t>
                      </a:r>
                      <a:r>
                        <a:rPr lang="en-GB" sz="1600" dirty="0" smtClean="0">
                          <a:effectLst/>
                          <a:latin typeface="Century Gothic" pitchFamily="34" charset="0"/>
                        </a:rPr>
                        <a:t>4.03 </a:t>
                      </a:r>
                      <a:endParaRPr lang="en-GB" sz="1600" dirty="0">
                        <a:effectLst/>
                        <a:latin typeface="Century Gothic" pitchFamily="34" charset="0"/>
                      </a:endParaRPr>
                    </a:p>
                  </a:txBody>
                  <a:tcPr marL="91458" marR="91458" marT="45738" marB="45738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35352"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effectLst/>
                          <a:latin typeface="Century Gothic" pitchFamily="34" charset="0"/>
                        </a:rPr>
                        <a:t>18</a:t>
                      </a:r>
                      <a:r>
                        <a:rPr lang="en-GB" sz="1600" baseline="30000" dirty="0" smtClean="0">
                          <a:effectLst/>
                          <a:latin typeface="Century Gothic" pitchFamily="34" charset="0"/>
                        </a:rPr>
                        <a:t>th</a:t>
                      </a:r>
                      <a:r>
                        <a:rPr lang="en-GB" sz="1600" baseline="0" dirty="0" smtClean="0">
                          <a:effectLst/>
                          <a:latin typeface="Century Gothic" pitchFamily="34" charset="0"/>
                        </a:rPr>
                        <a:t> </a:t>
                      </a:r>
                      <a:r>
                        <a:rPr lang="en-GB" sz="1600" dirty="0" smtClean="0">
                          <a:effectLst/>
                          <a:latin typeface="Century Gothic" pitchFamily="34" charset="0"/>
                        </a:rPr>
                        <a:t>September </a:t>
                      </a:r>
                      <a:r>
                        <a:rPr lang="en-GB" sz="1600" dirty="0">
                          <a:effectLst/>
                          <a:latin typeface="Century Gothic" pitchFamily="34" charset="0"/>
                        </a:rPr>
                        <a:t>1949</a:t>
                      </a:r>
                    </a:p>
                  </a:txBody>
                  <a:tcPr marL="91458" marR="91458" marT="45738" marB="45738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effectLst/>
                          <a:latin typeface="Century Gothic" pitchFamily="34" charset="0"/>
                        </a:rPr>
                        <a:t>£1.00 </a:t>
                      </a:r>
                      <a:r>
                        <a:rPr lang="en-GB" sz="1600" baseline="0" dirty="0" smtClean="0">
                          <a:effectLst/>
                          <a:latin typeface="Century Gothic" pitchFamily="34" charset="0"/>
                        </a:rPr>
                        <a:t> :  US$2</a:t>
                      </a:r>
                      <a:r>
                        <a:rPr lang="en-GB" sz="1600" dirty="0" smtClean="0">
                          <a:effectLst/>
                          <a:latin typeface="Century Gothic" pitchFamily="34" charset="0"/>
                        </a:rPr>
                        <a:t>.80</a:t>
                      </a:r>
                      <a:endParaRPr lang="en-GB" sz="1600" dirty="0">
                        <a:effectLst/>
                        <a:latin typeface="Century Gothic" pitchFamily="34" charset="0"/>
                      </a:endParaRPr>
                    </a:p>
                  </a:txBody>
                  <a:tcPr marL="91458" marR="91458" marT="45738" marB="45738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35352"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effectLst/>
                          <a:latin typeface="Century Gothic" pitchFamily="34" charset="0"/>
                        </a:rPr>
                        <a:t>17</a:t>
                      </a:r>
                      <a:r>
                        <a:rPr lang="en-GB" sz="1600" baseline="30000" dirty="0" smtClean="0">
                          <a:effectLst/>
                          <a:latin typeface="Century Gothic" pitchFamily="34" charset="0"/>
                        </a:rPr>
                        <a:t>th</a:t>
                      </a:r>
                      <a:r>
                        <a:rPr lang="en-GB" sz="1600" dirty="0" smtClean="0">
                          <a:effectLst/>
                          <a:latin typeface="Century Gothic" pitchFamily="34" charset="0"/>
                        </a:rPr>
                        <a:t> November </a:t>
                      </a:r>
                      <a:r>
                        <a:rPr lang="en-GB" sz="1600" dirty="0">
                          <a:effectLst/>
                          <a:latin typeface="Century Gothic" pitchFamily="34" charset="0"/>
                        </a:rPr>
                        <a:t>1967</a:t>
                      </a:r>
                    </a:p>
                  </a:txBody>
                  <a:tcPr marL="91458" marR="91458" marT="45738" marB="45738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effectLst/>
                          <a:latin typeface="Century Gothic" pitchFamily="34" charset="0"/>
                        </a:rPr>
                        <a:t>£1.00  :   US$2.40</a:t>
                      </a:r>
                      <a:endParaRPr lang="en-GB" sz="1600" dirty="0">
                        <a:effectLst/>
                        <a:latin typeface="Century Gothic" pitchFamily="34" charset="0"/>
                      </a:endParaRPr>
                    </a:p>
                  </a:txBody>
                  <a:tcPr marL="91458" marR="91458" marT="45738" marB="45738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35352"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effectLst/>
                          <a:latin typeface="Century Gothic" pitchFamily="34" charset="0"/>
                        </a:rPr>
                        <a:t>17</a:t>
                      </a:r>
                      <a:r>
                        <a:rPr lang="en-GB" sz="1600" baseline="30000" dirty="0" smtClean="0">
                          <a:effectLst/>
                          <a:latin typeface="Century Gothic" pitchFamily="34" charset="0"/>
                        </a:rPr>
                        <a:t>th</a:t>
                      </a:r>
                      <a:r>
                        <a:rPr lang="en-GB" sz="1600" dirty="0" smtClean="0">
                          <a:effectLst/>
                          <a:latin typeface="Century Gothic" pitchFamily="34" charset="0"/>
                        </a:rPr>
                        <a:t> November 1977</a:t>
                      </a:r>
                      <a:endParaRPr lang="en-GB" sz="1600" dirty="0">
                        <a:effectLst/>
                        <a:latin typeface="Century Gothic" pitchFamily="34" charset="0"/>
                      </a:endParaRPr>
                    </a:p>
                  </a:txBody>
                  <a:tcPr marL="91458" marR="91458" marT="45738" marB="45738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>
                          <a:effectLst/>
                          <a:latin typeface="Century Gothic" pitchFamily="34" charset="0"/>
                        </a:rPr>
                        <a:t>£1.00  :  US$1.82</a:t>
                      </a:r>
                    </a:p>
                  </a:txBody>
                  <a:tcPr marL="91458" marR="91458" marT="45738" marB="45738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335352"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effectLst/>
                          <a:latin typeface="Century Gothic" pitchFamily="34" charset="0"/>
                        </a:rPr>
                        <a:t>17</a:t>
                      </a:r>
                      <a:r>
                        <a:rPr lang="en-GB" sz="1600" baseline="30000" dirty="0" smtClean="0">
                          <a:effectLst/>
                          <a:latin typeface="Century Gothic" pitchFamily="34" charset="0"/>
                        </a:rPr>
                        <a:t>th</a:t>
                      </a:r>
                      <a:r>
                        <a:rPr lang="en-GB" sz="1600" dirty="0" smtClean="0">
                          <a:effectLst/>
                          <a:latin typeface="Century Gothic" pitchFamily="34" charset="0"/>
                        </a:rPr>
                        <a:t> November 1987</a:t>
                      </a:r>
                      <a:endParaRPr lang="en-GB" sz="1600" dirty="0">
                        <a:effectLst/>
                        <a:latin typeface="Century Gothic" pitchFamily="34" charset="0"/>
                      </a:endParaRPr>
                    </a:p>
                  </a:txBody>
                  <a:tcPr marL="91458" marR="91458" marT="45738" marB="45738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>
                          <a:effectLst/>
                          <a:latin typeface="Century Gothic" pitchFamily="34" charset="0"/>
                        </a:rPr>
                        <a:t>£1.00  :  US$1.76</a:t>
                      </a:r>
                    </a:p>
                  </a:txBody>
                  <a:tcPr marL="91458" marR="91458" marT="45738" marB="45738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335352"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effectLst/>
                          <a:latin typeface="Century Gothic" pitchFamily="34" charset="0"/>
                        </a:rPr>
                        <a:t>17</a:t>
                      </a:r>
                      <a:r>
                        <a:rPr lang="en-GB" sz="1600" baseline="30000" dirty="0" smtClean="0">
                          <a:effectLst/>
                          <a:latin typeface="Century Gothic" pitchFamily="34" charset="0"/>
                        </a:rPr>
                        <a:t>th</a:t>
                      </a:r>
                      <a:r>
                        <a:rPr lang="en-GB" sz="1600" dirty="0" smtClean="0">
                          <a:effectLst/>
                          <a:latin typeface="Century Gothic" pitchFamily="34" charset="0"/>
                        </a:rPr>
                        <a:t> November 1997</a:t>
                      </a:r>
                      <a:endParaRPr lang="en-GB" sz="1600" dirty="0">
                        <a:effectLst/>
                        <a:latin typeface="Century Gothic" pitchFamily="34" charset="0"/>
                      </a:endParaRPr>
                    </a:p>
                  </a:txBody>
                  <a:tcPr marL="91458" marR="91458" marT="45738" marB="45738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>
                          <a:effectLst/>
                          <a:latin typeface="Century Gothic" pitchFamily="34" charset="0"/>
                        </a:rPr>
                        <a:t>£1.00  :  US$1.69</a:t>
                      </a:r>
                    </a:p>
                  </a:txBody>
                  <a:tcPr marL="91458" marR="91458" marT="45738" marB="45738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335352"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effectLst/>
                          <a:latin typeface="Century Gothic" pitchFamily="34" charset="0"/>
                        </a:rPr>
                        <a:t>17</a:t>
                      </a:r>
                      <a:r>
                        <a:rPr lang="en-GB" sz="1600" baseline="30000" dirty="0" smtClean="0">
                          <a:effectLst/>
                          <a:latin typeface="Century Gothic" pitchFamily="34" charset="0"/>
                        </a:rPr>
                        <a:t>th</a:t>
                      </a:r>
                      <a:r>
                        <a:rPr lang="en-GB" sz="1600" dirty="0" smtClean="0">
                          <a:effectLst/>
                          <a:latin typeface="Century Gothic" pitchFamily="34" charset="0"/>
                        </a:rPr>
                        <a:t> November</a:t>
                      </a:r>
                      <a:r>
                        <a:rPr lang="en-GB" sz="1600" baseline="0" dirty="0" smtClean="0">
                          <a:effectLst/>
                          <a:latin typeface="Century Gothic" pitchFamily="34" charset="0"/>
                        </a:rPr>
                        <a:t> 2007</a:t>
                      </a:r>
                      <a:endParaRPr lang="en-GB" sz="1600" dirty="0">
                        <a:effectLst/>
                        <a:latin typeface="Century Gothic" pitchFamily="34" charset="0"/>
                      </a:endParaRPr>
                    </a:p>
                  </a:txBody>
                  <a:tcPr marL="91458" marR="91458" marT="45738" marB="45738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effectLst/>
                          <a:latin typeface="Century Gothic" pitchFamily="34" charset="0"/>
                        </a:rPr>
                        <a:t>£1.00  :  US$2.05</a:t>
                      </a:r>
                      <a:endParaRPr lang="en-GB" sz="1600" dirty="0">
                        <a:effectLst/>
                        <a:latin typeface="Century Gothic" pitchFamily="34" charset="0"/>
                      </a:endParaRPr>
                    </a:p>
                  </a:txBody>
                  <a:tcPr marL="91458" marR="91458" marT="45738" marB="45738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335352"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effectLst/>
                          <a:latin typeface="Century Gothic" pitchFamily="34" charset="0"/>
                        </a:rPr>
                        <a:t>17</a:t>
                      </a:r>
                      <a:r>
                        <a:rPr lang="en-GB" sz="1600" baseline="30000" dirty="0" smtClean="0">
                          <a:effectLst/>
                          <a:latin typeface="Century Gothic" pitchFamily="34" charset="0"/>
                        </a:rPr>
                        <a:t>th</a:t>
                      </a:r>
                      <a:r>
                        <a:rPr lang="en-GB" sz="1600" baseline="0" dirty="0" smtClean="0">
                          <a:effectLst/>
                          <a:latin typeface="Century Gothic" pitchFamily="34" charset="0"/>
                        </a:rPr>
                        <a:t> November</a:t>
                      </a:r>
                      <a:r>
                        <a:rPr lang="en-GB" sz="1600" dirty="0" smtClean="0">
                          <a:effectLst/>
                          <a:latin typeface="Century Gothic" pitchFamily="34" charset="0"/>
                        </a:rPr>
                        <a:t> </a:t>
                      </a:r>
                      <a:r>
                        <a:rPr lang="en-GB" sz="1600" dirty="0">
                          <a:effectLst/>
                          <a:latin typeface="Century Gothic" pitchFamily="34" charset="0"/>
                        </a:rPr>
                        <a:t>2008</a:t>
                      </a:r>
                    </a:p>
                  </a:txBody>
                  <a:tcPr marL="91458" marR="91458" marT="45738" marB="45738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effectLst/>
                          <a:latin typeface="Century Gothic" pitchFamily="34" charset="0"/>
                        </a:rPr>
                        <a:t>£1.00  :   US$1.50</a:t>
                      </a:r>
                    </a:p>
                  </a:txBody>
                  <a:tcPr marL="91458" marR="91458" marT="45738" marB="45738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335352"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effectLst/>
                          <a:latin typeface="Century Gothic" pitchFamily="34" charset="0"/>
                        </a:rPr>
                        <a:t>17</a:t>
                      </a:r>
                      <a:r>
                        <a:rPr lang="en-GB" sz="1600" baseline="30000" dirty="0" smtClean="0">
                          <a:effectLst/>
                          <a:latin typeface="Century Gothic" pitchFamily="34" charset="0"/>
                        </a:rPr>
                        <a:t>th</a:t>
                      </a:r>
                      <a:r>
                        <a:rPr lang="en-GB" sz="1600" dirty="0" smtClean="0">
                          <a:effectLst/>
                          <a:latin typeface="Century Gothic" pitchFamily="34" charset="0"/>
                        </a:rPr>
                        <a:t> November 2009</a:t>
                      </a:r>
                      <a:endParaRPr lang="en-GB" sz="1600" dirty="0">
                        <a:effectLst/>
                        <a:latin typeface="Century Gothic" pitchFamily="34" charset="0"/>
                      </a:endParaRPr>
                    </a:p>
                  </a:txBody>
                  <a:tcPr marL="91458" marR="91458" marT="45738" marB="45738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>
                          <a:effectLst/>
                          <a:latin typeface="Century Gothic" pitchFamily="34" charset="0"/>
                        </a:rPr>
                        <a:t>£1.00  :   US$1.68</a:t>
                      </a:r>
                    </a:p>
                  </a:txBody>
                  <a:tcPr marL="91458" marR="91458" marT="45738" marB="45738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335352"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effectLst/>
                          <a:latin typeface="Century Gothic" pitchFamily="34" charset="0"/>
                        </a:rPr>
                        <a:t>17</a:t>
                      </a:r>
                      <a:r>
                        <a:rPr lang="en-GB" sz="1600" baseline="30000" dirty="0" smtClean="0">
                          <a:effectLst/>
                          <a:latin typeface="Century Gothic" pitchFamily="34" charset="0"/>
                        </a:rPr>
                        <a:t>th</a:t>
                      </a:r>
                      <a:r>
                        <a:rPr lang="en-GB" sz="1600" dirty="0" smtClean="0">
                          <a:effectLst/>
                          <a:latin typeface="Century Gothic" pitchFamily="34" charset="0"/>
                        </a:rPr>
                        <a:t> November 2010</a:t>
                      </a:r>
                      <a:endParaRPr lang="en-GB" sz="1600" dirty="0">
                        <a:effectLst/>
                        <a:latin typeface="Century Gothic" pitchFamily="34" charset="0"/>
                      </a:endParaRPr>
                    </a:p>
                  </a:txBody>
                  <a:tcPr marL="91458" marR="91458" marT="45738" marB="45738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>
                          <a:effectLst/>
                          <a:latin typeface="Century Gothic" pitchFamily="34" charset="0"/>
                        </a:rPr>
                        <a:t>£1.00  :   US$1.59</a:t>
                      </a:r>
                    </a:p>
                  </a:txBody>
                  <a:tcPr marL="91458" marR="91458" marT="45738" marB="45738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335352"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effectLst/>
                          <a:latin typeface="Century Gothic" pitchFamily="34" charset="0"/>
                        </a:rPr>
                        <a:t>17</a:t>
                      </a:r>
                      <a:r>
                        <a:rPr lang="en-GB" sz="1600" baseline="30000" dirty="0" smtClean="0">
                          <a:effectLst/>
                          <a:latin typeface="Century Gothic" pitchFamily="34" charset="0"/>
                        </a:rPr>
                        <a:t>th</a:t>
                      </a:r>
                      <a:r>
                        <a:rPr lang="en-GB" sz="1600" dirty="0" smtClean="0">
                          <a:effectLst/>
                          <a:latin typeface="Century Gothic" pitchFamily="34" charset="0"/>
                        </a:rPr>
                        <a:t> November</a:t>
                      </a:r>
                      <a:r>
                        <a:rPr lang="en-GB" sz="1600" baseline="0" dirty="0" smtClean="0">
                          <a:effectLst/>
                          <a:latin typeface="Century Gothic" pitchFamily="34" charset="0"/>
                        </a:rPr>
                        <a:t> 2011</a:t>
                      </a:r>
                      <a:endParaRPr lang="en-GB" sz="1600" dirty="0">
                        <a:effectLst/>
                        <a:latin typeface="Century Gothic" pitchFamily="34" charset="0"/>
                      </a:endParaRPr>
                    </a:p>
                  </a:txBody>
                  <a:tcPr marL="91458" marR="91458" marT="45738" marB="45738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>
                          <a:effectLst/>
                          <a:latin typeface="Century Gothic" pitchFamily="34" charset="0"/>
                        </a:rPr>
                        <a:t>£1.00  :   US$1.58</a:t>
                      </a:r>
                    </a:p>
                  </a:txBody>
                  <a:tcPr marL="91458" marR="91458" marT="45738" marB="45738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335352"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effectLst/>
                          <a:latin typeface="Century Gothic" pitchFamily="34" charset="0"/>
                        </a:rPr>
                        <a:t>17</a:t>
                      </a:r>
                      <a:r>
                        <a:rPr lang="en-GB" sz="1600" baseline="30000" dirty="0" smtClean="0">
                          <a:effectLst/>
                          <a:latin typeface="Century Gothic" pitchFamily="34" charset="0"/>
                        </a:rPr>
                        <a:t>th</a:t>
                      </a:r>
                      <a:r>
                        <a:rPr lang="en-GB" sz="1600" dirty="0" smtClean="0">
                          <a:effectLst/>
                          <a:latin typeface="Century Gothic" pitchFamily="34" charset="0"/>
                        </a:rPr>
                        <a:t> November 2012</a:t>
                      </a:r>
                      <a:endParaRPr lang="en-GB" sz="1600" dirty="0">
                        <a:effectLst/>
                        <a:latin typeface="Century Gothic" pitchFamily="34" charset="0"/>
                      </a:endParaRPr>
                    </a:p>
                  </a:txBody>
                  <a:tcPr marL="91458" marR="91458" marT="45738" marB="45738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>
                          <a:effectLst/>
                          <a:latin typeface="Century Gothic" pitchFamily="34" charset="0"/>
                        </a:rPr>
                        <a:t>£1.00  :   US$1.59</a:t>
                      </a:r>
                    </a:p>
                  </a:txBody>
                  <a:tcPr marL="91458" marR="91458" marT="45738" marB="45738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335352"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effectLst/>
                          <a:latin typeface="Century Gothic" pitchFamily="34" charset="0"/>
                        </a:rPr>
                        <a:t>17</a:t>
                      </a:r>
                      <a:r>
                        <a:rPr lang="en-GB" sz="1600" baseline="30000" dirty="0" smtClean="0">
                          <a:effectLst/>
                          <a:latin typeface="Century Gothic" pitchFamily="34" charset="0"/>
                        </a:rPr>
                        <a:t>th</a:t>
                      </a:r>
                      <a:r>
                        <a:rPr lang="en-GB" sz="1600" dirty="0" smtClean="0">
                          <a:effectLst/>
                          <a:latin typeface="Century Gothic" pitchFamily="34" charset="0"/>
                        </a:rPr>
                        <a:t> November 2013</a:t>
                      </a:r>
                      <a:endParaRPr lang="en-GB" sz="1600" dirty="0">
                        <a:effectLst/>
                        <a:latin typeface="Century Gothic" pitchFamily="34" charset="0"/>
                      </a:endParaRPr>
                    </a:p>
                  </a:txBody>
                  <a:tcPr marL="91458" marR="91458" marT="45738" marB="45738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>
                          <a:effectLst/>
                          <a:latin typeface="Century Gothic" pitchFamily="34" charset="0"/>
                        </a:rPr>
                        <a:t>£1.00  :   US$1.61</a:t>
                      </a:r>
                    </a:p>
                  </a:txBody>
                  <a:tcPr marL="91458" marR="91458" marT="45738" marB="45738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363388"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effectLst/>
                          <a:latin typeface="Century Gothic" pitchFamily="34" charset="0"/>
                        </a:rPr>
                        <a:t>17</a:t>
                      </a:r>
                      <a:r>
                        <a:rPr lang="en-GB" sz="1600" baseline="30000" dirty="0" smtClean="0">
                          <a:effectLst/>
                          <a:latin typeface="Century Gothic" pitchFamily="34" charset="0"/>
                        </a:rPr>
                        <a:t>th</a:t>
                      </a:r>
                      <a:r>
                        <a:rPr lang="en-GB" sz="1600" dirty="0" smtClean="0">
                          <a:effectLst/>
                          <a:latin typeface="Century Gothic" pitchFamily="34" charset="0"/>
                        </a:rPr>
                        <a:t> November 2014</a:t>
                      </a:r>
                      <a:endParaRPr lang="en-GB" sz="1600" dirty="0">
                        <a:effectLst/>
                        <a:latin typeface="Century Gothic" pitchFamily="34" charset="0"/>
                      </a:endParaRPr>
                    </a:p>
                  </a:txBody>
                  <a:tcPr marL="91458" marR="91458" marT="45738" marB="45738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>
                          <a:effectLst/>
                          <a:latin typeface="Century Gothic" pitchFamily="34" charset="0"/>
                        </a:rPr>
                        <a:t>£1.00  :   US$1.56</a:t>
                      </a:r>
                    </a:p>
                  </a:txBody>
                  <a:tcPr marL="91458" marR="91458" marT="45738" marB="45738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07950" y="6524625"/>
            <a:ext cx="2305050" cy="3063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GB" sz="1400" dirty="0">
                <a:latin typeface="+mn-lt"/>
                <a:cs typeface="Arial" charset="0"/>
              </a:rPr>
              <a:t>Source: Bank of England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284663" y="1597025"/>
            <a:ext cx="4498975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00100" indent="-3429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latin typeface="Century Gothic" panose="020B0502020202020204" pitchFamily="34" charset="0"/>
              </a:rPr>
              <a:t>Some currencies are still fixed (or “pegged”) against another major currency: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>
              <a:latin typeface="Century Gothic" panose="020B0502020202020204" pitchFamily="34" charset="0"/>
            </a:endParaRPr>
          </a:p>
          <a:p>
            <a:pPr lvl="1" eaLnBrk="1" hangingPunct="1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GB" altLang="en-US" sz="1800">
                <a:latin typeface="Century Gothic" panose="020B0502020202020204" pitchFamily="34" charset="0"/>
              </a:rPr>
              <a:t>Jordan, Bahrain, Lebanon, Oman, Qatar, Saudi Arabia, UAE, Hong Kong all peg their currencies to the US dollar</a:t>
            </a:r>
          </a:p>
          <a:p>
            <a:pPr lvl="1" eaLnBrk="1" hangingPunct="1"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en-GB" altLang="en-US" sz="1800">
              <a:latin typeface="Century Gothic" panose="020B0502020202020204" pitchFamily="34" charset="0"/>
            </a:endParaRPr>
          </a:p>
          <a:p>
            <a:pPr lvl="1" eaLnBrk="1" hangingPunct="1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GB" altLang="en-US" sz="1800">
                <a:latin typeface="Century Gothic" panose="020B0502020202020204" pitchFamily="34" charset="0"/>
              </a:rPr>
              <a:t>Morocco, Senegal, Ivory Coast, Cameroon, New Caledonia, all peg their currencies to the euro 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4356100" y="5300663"/>
            <a:ext cx="450056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latin typeface="Century Gothic" panose="020B0502020202020204" pitchFamily="34" charset="0"/>
              </a:rPr>
              <a:t>Until 2005, China pegged the yuan to the US dollar, but now allows it to fluctuate within a narrow band</a:t>
            </a:r>
            <a:endParaRPr lang="en-GB" altLang="en-US" sz="1600"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7" grpId="0"/>
      <p:bldP spid="8" grpId="0" build="allAtOnce"/>
      <p:bldP spid="9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107950" y="115888"/>
            <a:ext cx="6840538" cy="490537"/>
          </a:xfrm>
        </p:spPr>
        <p:txBody>
          <a:bodyPr/>
          <a:lstStyle/>
          <a:p>
            <a:pPr algn="l">
              <a:tabLst>
                <a:tab pos="1619250" algn="l"/>
              </a:tabLst>
            </a:pPr>
            <a:r>
              <a:rPr lang="en-GB" altLang="en-US" sz="2800" b="1" smtClean="0">
                <a:solidFill>
                  <a:srgbClr val="006666"/>
                </a:solidFill>
              </a:rPr>
              <a:t>Floating Exchange Rates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895350"/>
            <a:ext cx="5257800" cy="296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3889375"/>
            <a:ext cx="5184775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Rectangle 11"/>
          <p:cNvSpPr>
            <a:spLocks noChangeArrowheads="1"/>
          </p:cNvSpPr>
          <p:nvPr/>
        </p:nvSpPr>
        <p:spPr bwMode="auto">
          <a:xfrm>
            <a:off x="5219700" y="1196975"/>
            <a:ext cx="39243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>
                <a:latin typeface="Century Gothic" panose="020B0502020202020204" pitchFamily="34" charset="0"/>
              </a:rPr>
              <a:t>Changes in market demand and market supply of a currency cause a change in value. </a:t>
            </a:r>
          </a:p>
        </p:txBody>
      </p:sp>
      <p:sp>
        <p:nvSpPr>
          <p:cNvPr id="6150" name="Rectangle 12"/>
          <p:cNvSpPr>
            <a:spLocks noChangeArrowheads="1"/>
          </p:cNvSpPr>
          <p:nvPr/>
        </p:nvSpPr>
        <p:spPr bwMode="auto">
          <a:xfrm>
            <a:off x="5219700" y="2133600"/>
            <a:ext cx="3924300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>
                <a:latin typeface="Century Gothic" panose="020B0502020202020204" pitchFamily="34" charset="0"/>
              </a:rPr>
              <a:t>A </a:t>
            </a:r>
            <a:r>
              <a:rPr lang="en-GB" altLang="en-US" sz="1600" b="1">
                <a:solidFill>
                  <a:srgbClr val="00B050"/>
                </a:solidFill>
                <a:latin typeface="Century Gothic" panose="020B0502020202020204" pitchFamily="34" charset="0"/>
              </a:rPr>
              <a:t>rise in the demand </a:t>
            </a:r>
            <a:r>
              <a:rPr lang="en-GB" altLang="en-US" sz="1600">
                <a:latin typeface="Century Gothic" panose="020B0502020202020204" pitchFamily="34" charset="0"/>
              </a:rPr>
              <a:t>for sterling (perhaps caused by a rise in exports or an increase in the speculative demand for sterling) </a:t>
            </a:r>
            <a:r>
              <a:rPr lang="en-GB" altLang="en-US" sz="1600" b="1">
                <a:solidFill>
                  <a:srgbClr val="00B050"/>
                </a:solidFill>
                <a:latin typeface="Century Gothic" panose="020B0502020202020204" pitchFamily="34" charset="0"/>
              </a:rPr>
              <a:t>leads to an appreciation in the value </a:t>
            </a:r>
            <a:r>
              <a:rPr lang="en-GB" altLang="en-US" sz="1600">
                <a:latin typeface="Century Gothic" panose="020B0502020202020204" pitchFamily="34" charset="0"/>
              </a:rPr>
              <a:t>of the pound.</a:t>
            </a:r>
          </a:p>
        </p:txBody>
      </p:sp>
      <p:sp>
        <p:nvSpPr>
          <p:cNvPr id="6151" name="Rectangle 13"/>
          <p:cNvSpPr>
            <a:spLocks noChangeArrowheads="1"/>
          </p:cNvSpPr>
          <p:nvPr/>
        </p:nvSpPr>
        <p:spPr bwMode="auto">
          <a:xfrm>
            <a:off x="5219700" y="4437063"/>
            <a:ext cx="39243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>
                <a:latin typeface="Century Gothic" panose="020B0502020202020204" pitchFamily="34" charset="0"/>
              </a:rPr>
              <a:t>Changes in currency supply also have an effect. In the diagram above there is </a:t>
            </a:r>
            <a:r>
              <a:rPr lang="en-GB" altLang="en-US" sz="1600" b="1">
                <a:solidFill>
                  <a:srgbClr val="00B050"/>
                </a:solidFill>
                <a:latin typeface="Century Gothic" panose="020B0502020202020204" pitchFamily="34" charset="0"/>
              </a:rPr>
              <a:t>an increase in currency supply</a:t>
            </a:r>
            <a:r>
              <a:rPr lang="en-GB" altLang="en-US" sz="1600">
                <a:latin typeface="Century Gothic" panose="020B0502020202020204" pitchFamily="34" charset="0"/>
              </a:rPr>
              <a:t> (S1-S2) which puts </a:t>
            </a:r>
            <a:r>
              <a:rPr lang="en-GB" altLang="en-US" sz="1600" b="1">
                <a:solidFill>
                  <a:srgbClr val="C00000"/>
                </a:solidFill>
                <a:latin typeface="Century Gothic" panose="020B0502020202020204" pitchFamily="34" charset="0"/>
              </a:rPr>
              <a:t>downward pressure on the market value</a:t>
            </a:r>
            <a:r>
              <a:rPr lang="en-GB" altLang="en-US" sz="1600">
                <a:latin typeface="Century Gothic" panose="020B0502020202020204" pitchFamily="34" charset="0"/>
              </a:rPr>
              <a:t> of the exchange rate.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 build="allAtOnce"/>
      <p:bldP spid="6150" grpId="0" build="allAtOnce"/>
      <p:bldP spid="6151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107950" y="115888"/>
            <a:ext cx="6840538" cy="490537"/>
          </a:xfrm>
        </p:spPr>
        <p:txBody>
          <a:bodyPr/>
          <a:lstStyle/>
          <a:p>
            <a:pPr algn="l">
              <a:tabLst>
                <a:tab pos="1619250" algn="l"/>
              </a:tabLst>
            </a:pPr>
            <a:r>
              <a:rPr lang="en-GB" altLang="en-US" sz="2800" b="1" smtClean="0">
                <a:solidFill>
                  <a:srgbClr val="006666"/>
                </a:solidFill>
              </a:rPr>
              <a:t>Currency Quotes</a:t>
            </a: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179388" y="620713"/>
            <a:ext cx="684053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latin typeface="Century Gothic" panose="020B0502020202020204" pitchFamily="34" charset="0"/>
              </a:rPr>
              <a:t>Trading of foreign currencies clearly involves selling one currency and buying another, the two currencies involved are described as </a:t>
            </a:r>
            <a:r>
              <a:rPr lang="en-GB" altLang="en-US" sz="1800" b="1">
                <a:solidFill>
                  <a:srgbClr val="008080"/>
                </a:solidFill>
                <a:latin typeface="Century Gothic" panose="020B0502020202020204" pitchFamily="34" charset="0"/>
              </a:rPr>
              <a:t>‘pairs’. </a:t>
            </a:r>
          </a:p>
        </p:txBody>
      </p:sp>
      <p:pic>
        <p:nvPicPr>
          <p:cNvPr id="49154" name="Picture 2" descr="http://www.kmhkreations.net/wp-content/uploads/2011/09/dollar-sig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37" t="2016" r="17314" b="15329"/>
          <a:stretch>
            <a:fillRect/>
          </a:stretch>
        </p:blipFill>
        <p:spPr bwMode="auto">
          <a:xfrm>
            <a:off x="1835150" y="2130425"/>
            <a:ext cx="936625" cy="137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6" name="Picture 4" descr="http://www.psdgraphics.com/wp-content/uploads/2009/09/gold-pound-symbo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25" t="4951" r="26880" b="5914"/>
          <a:stretch>
            <a:fillRect/>
          </a:stretch>
        </p:blipFill>
        <p:spPr bwMode="auto">
          <a:xfrm>
            <a:off x="6300788" y="2205038"/>
            <a:ext cx="792162" cy="112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ight Arrow 6"/>
          <p:cNvSpPr/>
          <p:nvPr/>
        </p:nvSpPr>
        <p:spPr>
          <a:xfrm>
            <a:off x="2771775" y="2417763"/>
            <a:ext cx="3529013" cy="3603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8" name="Right Arrow 7"/>
          <p:cNvSpPr/>
          <p:nvPr/>
        </p:nvSpPr>
        <p:spPr>
          <a:xfrm rot="10800000">
            <a:off x="2771775" y="2922588"/>
            <a:ext cx="3455988" cy="3603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700338" y="1700213"/>
            <a:ext cx="36004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400">
                <a:latin typeface="Century Gothic" panose="020B0502020202020204" pitchFamily="34" charset="0"/>
              </a:rPr>
              <a:t>Price at which a pair is bought and sold is the </a:t>
            </a:r>
            <a:r>
              <a:rPr lang="en-GB" altLang="en-US" sz="1400" b="1">
                <a:latin typeface="Century Gothic" panose="020B0502020202020204" pitchFamily="34" charset="0"/>
              </a:rPr>
              <a:t>exchange rate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700338" y="3627438"/>
            <a:ext cx="360045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400">
                <a:latin typeface="Century Gothic" panose="020B0502020202020204" pitchFamily="34" charset="0"/>
              </a:rPr>
              <a:t>When the exchange rate is being quoted, the name of the each currency is </a:t>
            </a:r>
            <a:r>
              <a:rPr lang="en-GB" altLang="en-US" sz="1400" b="1">
                <a:latin typeface="Century Gothic" panose="020B0502020202020204" pitchFamily="34" charset="0"/>
              </a:rPr>
              <a:t>abbreviated to a three letter reference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835696" y="3356992"/>
            <a:ext cx="995785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cs typeface="Arial" charset="0"/>
              </a:rPr>
              <a:t>USD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181327" y="3284984"/>
            <a:ext cx="982961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reflection blurRad="12700" stA="28000" endPos="45000" dist="1000" dir="5400000" sy="-100000" algn="bl" rotWithShape="0"/>
                </a:effectLst>
                <a:cs typeface="Arial" charset="0"/>
              </a:rPr>
              <a:t>GBP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07950" y="1844675"/>
            <a:ext cx="1690688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400" b="1">
                <a:solidFill>
                  <a:srgbClr val="00B050"/>
                </a:solidFill>
                <a:latin typeface="Century Gothic" panose="020B0502020202020204" pitchFamily="34" charset="0"/>
              </a:rPr>
              <a:t>Base Currency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400" b="1">
              <a:solidFill>
                <a:srgbClr val="00B050"/>
              </a:solidFill>
              <a:latin typeface="Century Gothic" panose="020B0502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400">
                <a:latin typeface="Century Gothic" panose="020B0502020202020204" pitchFamily="34" charset="0"/>
              </a:rPr>
              <a:t>The </a:t>
            </a:r>
            <a:r>
              <a:rPr lang="en-GB" altLang="en-US" sz="1400" b="1">
                <a:latin typeface="Century Gothic" panose="020B0502020202020204" pitchFamily="34" charset="0"/>
              </a:rPr>
              <a:t>first currency quoted </a:t>
            </a:r>
            <a:r>
              <a:rPr lang="en-GB" altLang="en-US" sz="1400">
                <a:latin typeface="Century Gothic" panose="020B0502020202020204" pitchFamily="34" charset="0"/>
              </a:rPr>
              <a:t>in a pair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400">
              <a:latin typeface="Century Gothic" panose="020B0502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400">
                <a:latin typeface="Century Gothic" panose="020B0502020202020204" pitchFamily="34" charset="0"/>
              </a:rPr>
              <a:t>It is always </a:t>
            </a:r>
            <a:r>
              <a:rPr lang="en-GB" altLang="en-US" sz="1400" b="1">
                <a:latin typeface="Century Gothic" panose="020B0502020202020204" pitchFamily="34" charset="0"/>
              </a:rPr>
              <a:t>equal to one unit </a:t>
            </a:r>
            <a:r>
              <a:rPr lang="en-GB" altLang="en-US" sz="1400">
                <a:latin typeface="Century Gothic" panose="020B0502020202020204" pitchFamily="34" charset="0"/>
              </a:rPr>
              <a:t>of that currency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7308850" y="1900238"/>
            <a:ext cx="17272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400" b="1">
                <a:solidFill>
                  <a:srgbClr val="B48900"/>
                </a:solidFill>
                <a:latin typeface="Century Gothic" panose="020B0502020202020204" pitchFamily="34" charset="0"/>
              </a:rPr>
              <a:t>Counter or Quote Currency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400" b="1">
              <a:solidFill>
                <a:srgbClr val="B48900"/>
              </a:solidFill>
              <a:latin typeface="Century Gothic" panose="020B0502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400">
                <a:latin typeface="Century Gothic" panose="020B0502020202020204" pitchFamily="34" charset="0"/>
              </a:rPr>
              <a:t>The </a:t>
            </a:r>
            <a:r>
              <a:rPr lang="en-GB" altLang="en-US" sz="1400" b="1">
                <a:latin typeface="Century Gothic" panose="020B0502020202020204" pitchFamily="34" charset="0"/>
              </a:rPr>
              <a:t>second currency quoted </a:t>
            </a:r>
            <a:r>
              <a:rPr lang="en-GB" altLang="en-US" sz="1400">
                <a:latin typeface="Century Gothic" panose="020B0502020202020204" pitchFamily="34" charset="0"/>
              </a:rPr>
              <a:t>in a pair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563938" y="2492375"/>
            <a:ext cx="1944687" cy="76993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GB" sz="4400" dirty="0">
                <a:solidFill>
                  <a:srgbClr val="00B050"/>
                </a:solidFill>
                <a:cs typeface="Arial" charset="0"/>
              </a:rPr>
              <a:t>1</a:t>
            </a:r>
            <a:r>
              <a:rPr lang="en-GB" sz="4400" dirty="0">
                <a:cs typeface="Arial" charset="0"/>
              </a:rPr>
              <a:t> : </a:t>
            </a:r>
            <a:r>
              <a:rPr lang="en-GB" sz="4400" dirty="0">
                <a:solidFill>
                  <a:srgbClr val="B48900"/>
                </a:solidFill>
                <a:cs typeface="Arial" charset="0"/>
              </a:rPr>
              <a:t>0.75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059113" y="3213100"/>
            <a:ext cx="2881312" cy="3698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GB" dirty="0">
                <a:cs typeface="Arial" charset="0"/>
              </a:rPr>
              <a:t>In this case </a:t>
            </a:r>
            <a:r>
              <a:rPr lang="en-GB" b="1" dirty="0">
                <a:solidFill>
                  <a:srgbClr val="00B050"/>
                </a:solidFill>
                <a:cs typeface="Arial" charset="0"/>
              </a:rPr>
              <a:t>$1</a:t>
            </a:r>
            <a:r>
              <a:rPr lang="en-GB" dirty="0">
                <a:cs typeface="Arial" charset="0"/>
              </a:rPr>
              <a:t> is worth </a:t>
            </a:r>
            <a:r>
              <a:rPr lang="en-GB" b="1" dirty="0">
                <a:solidFill>
                  <a:srgbClr val="B48900"/>
                </a:solidFill>
                <a:cs typeface="Arial" charset="0"/>
              </a:rPr>
              <a:t>£0.75</a:t>
            </a: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79388" y="4724400"/>
            <a:ext cx="68405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b="1">
                <a:solidFill>
                  <a:srgbClr val="008080"/>
                </a:solidFill>
                <a:latin typeface="Century Gothic" panose="020B0502020202020204" pitchFamily="34" charset="0"/>
              </a:rPr>
              <a:t>Most commonly quoted currency pairs: </a:t>
            </a:r>
          </a:p>
        </p:txBody>
      </p:sp>
      <p:grpSp>
        <p:nvGrpSpPr>
          <p:cNvPr id="2" name="Group 43"/>
          <p:cNvGrpSpPr>
            <a:grpSpLocks/>
          </p:cNvGrpSpPr>
          <p:nvPr/>
        </p:nvGrpSpPr>
        <p:grpSpPr bwMode="auto">
          <a:xfrm>
            <a:off x="107950" y="5199063"/>
            <a:ext cx="1760538" cy="966787"/>
            <a:chOff x="-36512" y="5199583"/>
            <a:chExt cx="1761269" cy="965721"/>
          </a:xfrm>
        </p:grpSpPr>
        <p:pic>
          <p:nvPicPr>
            <p:cNvPr id="15406" name="Picture 2" descr="http://www.kmhkreations.net/wp-content/uploads/2011/09/dollar-sign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537" t="2016" r="17314" b="15329"/>
            <a:stretch>
              <a:fillRect/>
            </a:stretch>
          </p:blipFill>
          <p:spPr bwMode="auto">
            <a:xfrm>
              <a:off x="146143" y="5199583"/>
              <a:ext cx="393409" cy="576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407" name="Picture 6" descr="http://cdn.mysitemyway.com/etc-mysitemyway/icons/legacy-previews/icons-256/3d-transparent-glass-icons-business/075994-3d-transparent-glass-icon-business-currency-japanese-yen2-sc35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673" t="9576" r="17314" b="10689"/>
            <a:stretch>
              <a:fillRect/>
            </a:stretch>
          </p:blipFill>
          <p:spPr bwMode="auto">
            <a:xfrm>
              <a:off x="1187624" y="5220157"/>
              <a:ext cx="432048" cy="5554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Rectangle 20"/>
            <p:cNvSpPr/>
            <p:nvPr/>
          </p:nvSpPr>
          <p:spPr>
            <a:xfrm>
              <a:off x="-36512" y="5703639"/>
              <a:ext cx="724877" cy="4616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r>
                <a:rPr lang="en-US" sz="240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00B050"/>
                  </a:solidFill>
                  <a:effectLst>
                    <a:reflection blurRad="12700" stA="28000" endPos="45000" dist="1000" dir="5400000" sy="-100000" algn="bl" rotWithShape="0"/>
                  </a:effectLst>
                  <a:cs typeface="Arial" charset="0"/>
                </a:rPr>
                <a:t>USD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115616" y="5703639"/>
              <a:ext cx="609141" cy="4616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r>
                <a:rPr lang="en-US" sz="240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chemeClr val="bg1">
                      <a:lumMod val="50000"/>
                    </a:schemeClr>
                  </a:solidFill>
                  <a:effectLst>
                    <a:reflection blurRad="12700" stA="28000" endPos="45000" dist="1000" dir="5400000" sy="-100000" algn="bl" rotWithShape="0"/>
                  </a:effectLst>
                  <a:cs typeface="Arial" charset="0"/>
                </a:rPr>
                <a:t>JPY</a:t>
              </a:r>
            </a:p>
          </p:txBody>
        </p:sp>
        <p:sp>
          <p:nvSpPr>
            <p:cNvPr id="23" name="Right Arrow 22"/>
            <p:cNvSpPr/>
            <p:nvPr/>
          </p:nvSpPr>
          <p:spPr>
            <a:xfrm>
              <a:off x="611457" y="5343886"/>
              <a:ext cx="576502" cy="21566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GB"/>
            </a:p>
          </p:txBody>
        </p:sp>
        <p:sp>
          <p:nvSpPr>
            <p:cNvPr id="24" name="Right Arrow 23"/>
            <p:cNvSpPr/>
            <p:nvPr/>
          </p:nvSpPr>
          <p:spPr>
            <a:xfrm rot="10800000">
              <a:off x="611457" y="5559548"/>
              <a:ext cx="563797" cy="21566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GB"/>
            </a:p>
          </p:txBody>
        </p:sp>
      </p:grpSp>
      <p:grpSp>
        <p:nvGrpSpPr>
          <p:cNvPr id="3" name="Group 42"/>
          <p:cNvGrpSpPr>
            <a:grpSpLocks/>
          </p:cNvGrpSpPr>
          <p:nvPr/>
        </p:nvGrpSpPr>
        <p:grpSpPr bwMode="auto">
          <a:xfrm>
            <a:off x="1979613" y="5157788"/>
            <a:ext cx="1647825" cy="1008062"/>
            <a:chOff x="1915719" y="5157192"/>
            <a:chExt cx="1648169" cy="1008112"/>
          </a:xfrm>
        </p:grpSpPr>
        <p:pic>
          <p:nvPicPr>
            <p:cNvPr id="15400" name="Picture 8" descr="http://www.annalotan-usa.com/uploadimages/euro_symbol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9712" y="5157192"/>
              <a:ext cx="450050" cy="6480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401" name="Picture 2" descr="http://www.kmhkreations.net/wp-content/uploads/2011/09/dollar-sign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537" t="2016" r="17314" b="15329"/>
            <a:stretch>
              <a:fillRect/>
            </a:stretch>
          </p:blipFill>
          <p:spPr bwMode="auto">
            <a:xfrm>
              <a:off x="2983027" y="5165597"/>
              <a:ext cx="436845" cy="6396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" name="Rectangle 26"/>
            <p:cNvSpPr/>
            <p:nvPr/>
          </p:nvSpPr>
          <p:spPr>
            <a:xfrm>
              <a:off x="2839011" y="5703639"/>
              <a:ext cx="724877" cy="4616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r>
                <a:rPr lang="en-US" sz="240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00B050"/>
                  </a:solidFill>
                  <a:effectLst>
                    <a:reflection blurRad="12700" stA="28000" endPos="45000" dist="1000" dir="5400000" sy="-100000" algn="bl" rotWithShape="0"/>
                  </a:effectLst>
                  <a:cs typeface="Arial" charset="0"/>
                </a:rPr>
                <a:t>USD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915719" y="5703639"/>
              <a:ext cx="708848" cy="4616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r>
                <a:rPr lang="en-US" sz="2400" b="1" cap="all" dirty="0" err="1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chemeClr val="tx2">
                      <a:lumMod val="75000"/>
                    </a:schemeClr>
                  </a:solidFill>
                  <a:effectLst>
                    <a:reflection blurRad="12700" stA="28000" endPos="45000" dist="1000" dir="5400000" sy="-100000" algn="bl" rotWithShape="0"/>
                  </a:effectLst>
                  <a:cs typeface="Arial" charset="0"/>
                </a:rPr>
                <a:t>Eur</a:t>
              </a:r>
              <a:endPara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Arial" charset="0"/>
              </a:endParaRPr>
            </a:p>
          </p:txBody>
        </p:sp>
        <p:sp>
          <p:nvSpPr>
            <p:cNvPr id="29" name="Right Arrow 28"/>
            <p:cNvSpPr/>
            <p:nvPr/>
          </p:nvSpPr>
          <p:spPr>
            <a:xfrm>
              <a:off x="2411122" y="5301661"/>
              <a:ext cx="576382" cy="21591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GB"/>
            </a:p>
          </p:txBody>
        </p:sp>
        <p:sp>
          <p:nvSpPr>
            <p:cNvPr id="30" name="Right Arrow 29"/>
            <p:cNvSpPr/>
            <p:nvPr/>
          </p:nvSpPr>
          <p:spPr>
            <a:xfrm rot="10800000">
              <a:off x="2411122" y="5517572"/>
              <a:ext cx="565268" cy="21591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GB"/>
            </a:p>
          </p:txBody>
        </p:sp>
      </p:grpSp>
      <p:grpSp>
        <p:nvGrpSpPr>
          <p:cNvPr id="4" name="Group 44"/>
          <p:cNvGrpSpPr>
            <a:grpSpLocks/>
          </p:cNvGrpSpPr>
          <p:nvPr/>
        </p:nvGrpSpPr>
        <p:grpSpPr bwMode="auto">
          <a:xfrm>
            <a:off x="3708400" y="5157788"/>
            <a:ext cx="1711325" cy="1008062"/>
            <a:chOff x="3995936" y="5157192"/>
            <a:chExt cx="1712151" cy="1008112"/>
          </a:xfrm>
        </p:grpSpPr>
        <p:pic>
          <p:nvPicPr>
            <p:cNvPr id="15394" name="Picture 10" descr="http://cache4.asset-cache.net/xt/117532800.jpg?v=1&amp;g=fs1%7C0%7CSKP63%7C32%7C800&amp;s=1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8064" y="5157192"/>
              <a:ext cx="504056" cy="751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95" name="Picture 2" descr="http://www.kmhkreations.net/wp-content/uploads/2011/09/dollar-sign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537" t="2016" r="17314" b="15329"/>
            <a:stretch>
              <a:fillRect/>
            </a:stretch>
          </p:blipFill>
          <p:spPr bwMode="auto">
            <a:xfrm>
              <a:off x="4139952" y="5157192"/>
              <a:ext cx="436845" cy="6396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" name="Rectangle 32"/>
            <p:cNvSpPr/>
            <p:nvPr/>
          </p:nvSpPr>
          <p:spPr>
            <a:xfrm>
              <a:off x="3995936" y="5695234"/>
              <a:ext cx="724877" cy="4616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r>
                <a:rPr lang="en-US" sz="240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00B050"/>
                  </a:solidFill>
                  <a:effectLst>
                    <a:reflection blurRad="12700" stA="28000" endPos="45000" dist="1000" dir="5400000" sy="-100000" algn="bl" rotWithShape="0"/>
                  </a:effectLst>
                  <a:cs typeface="Arial" charset="0"/>
                </a:rPr>
                <a:t>USD</a:t>
              </a:r>
            </a:p>
          </p:txBody>
        </p:sp>
        <p:sp>
          <p:nvSpPr>
            <p:cNvPr id="34" name="Right Arrow 33"/>
            <p:cNvSpPr/>
            <p:nvPr/>
          </p:nvSpPr>
          <p:spPr>
            <a:xfrm>
              <a:off x="4572477" y="5301661"/>
              <a:ext cx="574952" cy="21591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GB"/>
            </a:p>
          </p:txBody>
        </p:sp>
        <p:sp>
          <p:nvSpPr>
            <p:cNvPr id="35" name="Right Arrow 34"/>
            <p:cNvSpPr/>
            <p:nvPr/>
          </p:nvSpPr>
          <p:spPr>
            <a:xfrm rot="10800000">
              <a:off x="4572477" y="5517572"/>
              <a:ext cx="563834" cy="21591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GB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5024887" y="5703639"/>
              <a:ext cx="683200" cy="4616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r>
                <a:rPr lang="en-US" sz="240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C00000"/>
                  </a:solidFill>
                  <a:effectLst>
                    <a:reflection blurRad="12700" stA="28000" endPos="45000" dist="1000" dir="5400000" sy="-100000" algn="bl" rotWithShape="0"/>
                  </a:effectLst>
                  <a:cs typeface="Arial" charset="0"/>
                </a:rPr>
                <a:t>CHF</a:t>
              </a:r>
            </a:p>
          </p:txBody>
        </p:sp>
      </p:grpSp>
      <p:grpSp>
        <p:nvGrpSpPr>
          <p:cNvPr id="5" name="Group 51"/>
          <p:cNvGrpSpPr>
            <a:grpSpLocks/>
          </p:cNvGrpSpPr>
          <p:nvPr/>
        </p:nvGrpSpPr>
        <p:grpSpPr bwMode="auto">
          <a:xfrm>
            <a:off x="5511800" y="5191125"/>
            <a:ext cx="1724025" cy="974725"/>
            <a:chOff x="5436096" y="5191301"/>
            <a:chExt cx="1724975" cy="974003"/>
          </a:xfrm>
        </p:grpSpPr>
        <p:pic>
          <p:nvPicPr>
            <p:cNvPr id="15388" name="Picture 4" descr="http://www.psdgraphics.com/wp-content/uploads/2009/09/gold-pound-symbol.jp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025" t="4951" r="26880" b="5914"/>
            <a:stretch>
              <a:fillRect/>
            </a:stretch>
          </p:blipFill>
          <p:spPr bwMode="auto">
            <a:xfrm>
              <a:off x="5576895" y="5191301"/>
              <a:ext cx="432048" cy="613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" name="Rectangle 37"/>
            <p:cNvSpPr/>
            <p:nvPr/>
          </p:nvSpPr>
          <p:spPr>
            <a:xfrm>
              <a:off x="5436096" y="5703639"/>
              <a:ext cx="716863" cy="4616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r>
                <a:rPr lang="en-US" sz="240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FFC000"/>
                  </a:solidFill>
                  <a:effectLst>
                    <a:reflection blurRad="12700" stA="28000" endPos="45000" dist="1000" dir="5400000" sy="-100000" algn="bl" rotWithShape="0"/>
                  </a:effectLst>
                  <a:cs typeface="Arial" charset="0"/>
                </a:rPr>
                <a:t>GBP</a:t>
              </a:r>
            </a:p>
          </p:txBody>
        </p:sp>
        <p:pic>
          <p:nvPicPr>
            <p:cNvPr id="15390" name="Picture 2" descr="http://www.kmhkreations.net/wp-content/uploads/2011/09/dollar-sign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537" t="2016" r="17314" b="15329"/>
            <a:stretch>
              <a:fillRect/>
            </a:stretch>
          </p:blipFill>
          <p:spPr bwMode="auto">
            <a:xfrm>
              <a:off x="6618849" y="5199583"/>
              <a:ext cx="393409" cy="576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" name="Rectangle 39"/>
            <p:cNvSpPr/>
            <p:nvPr/>
          </p:nvSpPr>
          <p:spPr>
            <a:xfrm>
              <a:off x="6436194" y="5703639"/>
              <a:ext cx="724877" cy="4616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r>
                <a:rPr lang="en-US" sz="240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00B050"/>
                  </a:solidFill>
                  <a:effectLst>
                    <a:reflection blurRad="12700" stA="28000" endPos="45000" dist="1000" dir="5400000" sy="-100000" algn="bl" rotWithShape="0"/>
                  </a:effectLst>
                  <a:cs typeface="Arial" charset="0"/>
                </a:rPr>
                <a:t>USD</a:t>
              </a:r>
            </a:p>
          </p:txBody>
        </p:sp>
        <p:sp>
          <p:nvSpPr>
            <p:cNvPr id="41" name="Right Arrow 40"/>
            <p:cNvSpPr/>
            <p:nvPr/>
          </p:nvSpPr>
          <p:spPr>
            <a:xfrm>
              <a:off x="6009500" y="5373729"/>
              <a:ext cx="574992" cy="21574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GB"/>
            </a:p>
          </p:txBody>
        </p:sp>
        <p:sp>
          <p:nvSpPr>
            <p:cNvPr id="42" name="Right Arrow 41"/>
            <p:cNvSpPr/>
            <p:nvPr/>
          </p:nvSpPr>
          <p:spPr>
            <a:xfrm rot="10800000">
              <a:off x="6009500" y="5589469"/>
              <a:ext cx="563873" cy="21574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GB"/>
            </a:p>
          </p:txBody>
        </p:sp>
      </p:grpSp>
      <p:grpSp>
        <p:nvGrpSpPr>
          <p:cNvPr id="6" name="Group 52"/>
          <p:cNvGrpSpPr>
            <a:grpSpLocks/>
          </p:cNvGrpSpPr>
          <p:nvPr/>
        </p:nvGrpSpPr>
        <p:grpSpPr bwMode="auto">
          <a:xfrm>
            <a:off x="7235825" y="5157788"/>
            <a:ext cx="1728788" cy="1016000"/>
            <a:chOff x="7236296" y="5114801"/>
            <a:chExt cx="1728192" cy="1016394"/>
          </a:xfrm>
        </p:grpSpPr>
        <p:pic>
          <p:nvPicPr>
            <p:cNvPr id="15382" name="Picture 8" descr="http://www.annalotan-usa.com/uploadimages/euro_symbol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00289" y="5114801"/>
              <a:ext cx="450050" cy="6480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7" name="Rectangle 46"/>
            <p:cNvSpPr/>
            <p:nvPr/>
          </p:nvSpPr>
          <p:spPr>
            <a:xfrm>
              <a:off x="7236296" y="5661248"/>
              <a:ext cx="708848" cy="4616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r>
                <a:rPr lang="en-US" sz="2400" b="1" cap="all" dirty="0" err="1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chemeClr val="tx2">
                      <a:lumMod val="75000"/>
                    </a:schemeClr>
                  </a:solidFill>
                  <a:effectLst>
                    <a:reflection blurRad="12700" stA="28000" endPos="45000" dist="1000" dir="5400000" sy="-100000" algn="bl" rotWithShape="0"/>
                  </a:effectLst>
                  <a:cs typeface="Arial" charset="0"/>
                </a:rPr>
                <a:t>Eur</a:t>
              </a:r>
              <a:endPara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Arial" charset="0"/>
              </a:endParaRPr>
            </a:p>
          </p:txBody>
        </p:sp>
        <p:pic>
          <p:nvPicPr>
            <p:cNvPr id="15384" name="Picture 4" descr="http://www.psdgraphics.com/wp-content/uploads/2009/09/gold-pound-symbol.jp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025" t="4951" r="26880" b="5914"/>
            <a:stretch>
              <a:fillRect/>
            </a:stretch>
          </p:blipFill>
          <p:spPr bwMode="auto">
            <a:xfrm>
              <a:off x="8388424" y="5157192"/>
              <a:ext cx="432048" cy="613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" name="Rectangle 48"/>
            <p:cNvSpPr/>
            <p:nvPr/>
          </p:nvSpPr>
          <p:spPr>
            <a:xfrm>
              <a:off x="8247625" y="5669530"/>
              <a:ext cx="716863" cy="4616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r>
                <a:rPr lang="en-US" sz="240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FFC000"/>
                  </a:solidFill>
                  <a:effectLst>
                    <a:reflection blurRad="12700" stA="28000" endPos="45000" dist="1000" dir="5400000" sy="-100000" algn="bl" rotWithShape="0"/>
                  </a:effectLst>
                  <a:cs typeface="Arial" charset="0"/>
                </a:rPr>
                <a:t>GBP</a:t>
              </a:r>
            </a:p>
          </p:txBody>
        </p:sp>
        <p:sp>
          <p:nvSpPr>
            <p:cNvPr id="50" name="Right Arrow 49"/>
            <p:cNvSpPr/>
            <p:nvPr/>
          </p:nvSpPr>
          <p:spPr>
            <a:xfrm>
              <a:off x="7740947" y="5300610"/>
              <a:ext cx="576064" cy="21598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GB"/>
            </a:p>
          </p:txBody>
        </p:sp>
        <p:sp>
          <p:nvSpPr>
            <p:cNvPr id="51" name="Right Arrow 50"/>
            <p:cNvSpPr/>
            <p:nvPr/>
          </p:nvSpPr>
          <p:spPr>
            <a:xfrm rot="10800000">
              <a:off x="7740947" y="5516594"/>
              <a:ext cx="563369" cy="21598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10" grpId="0" build="allAtOnce"/>
      <p:bldP spid="13" grpId="0"/>
      <p:bldP spid="14" grpId="0"/>
      <p:bldP spid="15" grpId="0" animBg="1"/>
      <p:bldP spid="17" grpId="0" animBg="1"/>
      <p:bldP spid="18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107950" y="115888"/>
            <a:ext cx="6840538" cy="490537"/>
          </a:xfrm>
        </p:spPr>
        <p:txBody>
          <a:bodyPr/>
          <a:lstStyle/>
          <a:p>
            <a:pPr algn="l">
              <a:tabLst>
                <a:tab pos="1619250" algn="l"/>
              </a:tabLst>
            </a:pPr>
            <a:r>
              <a:rPr lang="en-GB" altLang="en-US" sz="2800" b="1" smtClean="0">
                <a:solidFill>
                  <a:srgbClr val="006666"/>
                </a:solidFill>
              </a:rPr>
              <a:t>Currency Quotes</a:t>
            </a:r>
          </a:p>
        </p:txBody>
      </p:sp>
      <p:sp>
        <p:nvSpPr>
          <p:cNvPr id="52" name="Rectangle 51"/>
          <p:cNvSpPr>
            <a:spLocks noChangeArrowheads="1"/>
          </p:cNvSpPr>
          <p:nvPr/>
        </p:nvSpPr>
        <p:spPr bwMode="auto">
          <a:xfrm>
            <a:off x="107950" y="692150"/>
            <a:ext cx="68405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latin typeface="Century Gothic" panose="020B0502020202020204" pitchFamily="34" charset="0"/>
              </a:rPr>
              <a:t>When currency pairs are quoted, the foreign exchange trader will quote a </a:t>
            </a:r>
            <a:r>
              <a:rPr lang="en-GB" altLang="en-US" sz="1800" b="1">
                <a:solidFill>
                  <a:srgbClr val="00B050"/>
                </a:solidFill>
                <a:latin typeface="Century Gothic" panose="020B0502020202020204" pitchFamily="34" charset="0"/>
              </a:rPr>
              <a:t>bid</a:t>
            </a:r>
            <a:r>
              <a:rPr lang="en-GB" altLang="en-US" sz="1800">
                <a:latin typeface="Century Gothic" panose="020B0502020202020204" pitchFamily="34" charset="0"/>
              </a:rPr>
              <a:t> and </a:t>
            </a:r>
            <a:r>
              <a:rPr lang="en-GB" altLang="en-US" sz="1800" b="1">
                <a:solidFill>
                  <a:srgbClr val="C00000"/>
                </a:solidFill>
                <a:latin typeface="Century Gothic" panose="020B0502020202020204" pitchFamily="34" charset="0"/>
              </a:rPr>
              <a:t>ask</a:t>
            </a:r>
            <a:r>
              <a:rPr lang="en-GB" altLang="en-US" sz="1800">
                <a:latin typeface="Century Gothic" panose="020B0502020202020204" pitchFamily="34" charset="0"/>
              </a:rPr>
              <a:t> price:</a:t>
            </a:r>
          </a:p>
        </p:txBody>
      </p:sp>
      <p:pic>
        <p:nvPicPr>
          <p:cNvPr id="53" name="Picture 2" descr="http://www.kmhkreations.net/wp-content/uploads/2011/09/dollar-sig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37" t="2016" r="17314" b="15329"/>
          <a:stretch>
            <a:fillRect/>
          </a:stretch>
        </p:blipFill>
        <p:spPr bwMode="auto">
          <a:xfrm>
            <a:off x="1835150" y="2130425"/>
            <a:ext cx="936625" cy="137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4" descr="http://www.psdgraphics.com/wp-content/uploads/2009/09/gold-pound-symbo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25" t="4951" r="26880" b="5914"/>
          <a:stretch>
            <a:fillRect/>
          </a:stretch>
        </p:blipFill>
        <p:spPr bwMode="auto">
          <a:xfrm>
            <a:off x="6300788" y="2205038"/>
            <a:ext cx="792162" cy="112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" name="Rectangle 54"/>
          <p:cNvSpPr/>
          <p:nvPr/>
        </p:nvSpPr>
        <p:spPr>
          <a:xfrm>
            <a:off x="1835696" y="3356992"/>
            <a:ext cx="995785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cs typeface="Arial" charset="0"/>
              </a:rPr>
              <a:t>USD</a:t>
            </a:r>
          </a:p>
        </p:txBody>
      </p:sp>
      <p:sp>
        <p:nvSpPr>
          <p:cNvPr id="56" name="Rectangle 55"/>
          <p:cNvSpPr/>
          <p:nvPr/>
        </p:nvSpPr>
        <p:spPr>
          <a:xfrm>
            <a:off x="6181327" y="3284984"/>
            <a:ext cx="982961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reflection blurRad="12700" stA="28000" endPos="45000" dist="1000" dir="5400000" sy="-100000" algn="bl" rotWithShape="0"/>
                </a:effectLst>
                <a:cs typeface="Arial" charset="0"/>
              </a:rPr>
              <a:t>GBP</a:t>
            </a:r>
          </a:p>
        </p:txBody>
      </p:sp>
      <p:sp>
        <p:nvSpPr>
          <p:cNvPr id="57" name="Right Arrow 56"/>
          <p:cNvSpPr/>
          <p:nvPr/>
        </p:nvSpPr>
        <p:spPr>
          <a:xfrm>
            <a:off x="2771775" y="2417763"/>
            <a:ext cx="3529013" cy="3603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58" name="Right Arrow 57"/>
          <p:cNvSpPr/>
          <p:nvPr/>
        </p:nvSpPr>
        <p:spPr>
          <a:xfrm rot="10800000">
            <a:off x="2771775" y="2922588"/>
            <a:ext cx="3455988" cy="3603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59" name="TextBox 58"/>
          <p:cNvSpPr txBox="1"/>
          <p:nvPr/>
        </p:nvSpPr>
        <p:spPr>
          <a:xfrm>
            <a:off x="3276600" y="2492375"/>
            <a:ext cx="2590800" cy="76993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GB" sz="4400" dirty="0">
                <a:solidFill>
                  <a:srgbClr val="B48900"/>
                </a:solidFill>
                <a:cs typeface="Arial" charset="0"/>
              </a:rPr>
              <a:t>1.1164/66</a:t>
            </a:r>
          </a:p>
        </p:txBody>
      </p:sp>
      <p:sp>
        <p:nvSpPr>
          <p:cNvPr id="60" name="Rectangle 59"/>
          <p:cNvSpPr/>
          <p:nvPr/>
        </p:nvSpPr>
        <p:spPr>
          <a:xfrm>
            <a:off x="3389464" y="1484784"/>
            <a:ext cx="217514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cs typeface="Arial" charset="0"/>
              </a:rPr>
              <a:t>Quote</a:t>
            </a:r>
          </a:p>
        </p:txBody>
      </p:sp>
      <p:sp>
        <p:nvSpPr>
          <p:cNvPr id="61" name="TextBox 60"/>
          <p:cNvSpPr txBox="1">
            <a:spLocks noChangeArrowheads="1"/>
          </p:cNvSpPr>
          <p:nvPr/>
        </p:nvSpPr>
        <p:spPr bwMode="auto">
          <a:xfrm>
            <a:off x="755650" y="3914775"/>
            <a:ext cx="287972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>
                <a:latin typeface="Century Gothic" panose="020B0502020202020204" pitchFamily="34" charset="0"/>
              </a:rPr>
              <a:t>When quoting, the base currency is not mentioned as the convention is that the </a:t>
            </a:r>
            <a:r>
              <a:rPr lang="en-GB" altLang="en-US" sz="1600" b="1">
                <a:latin typeface="Century Gothic" panose="020B0502020202020204" pitchFamily="34" charset="0"/>
              </a:rPr>
              <a:t>base currency is always 1</a:t>
            </a:r>
          </a:p>
        </p:txBody>
      </p:sp>
      <p:sp>
        <p:nvSpPr>
          <p:cNvPr id="62" name="TextBox 61"/>
          <p:cNvSpPr txBox="1">
            <a:spLocks noChangeArrowheads="1"/>
          </p:cNvSpPr>
          <p:nvPr/>
        </p:nvSpPr>
        <p:spPr bwMode="auto">
          <a:xfrm>
            <a:off x="4500563" y="3933825"/>
            <a:ext cx="4464050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400">
                <a:latin typeface="Century Gothic" panose="020B0502020202020204" pitchFamily="34" charset="0"/>
              </a:rPr>
              <a:t>In this case: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1400">
              <a:latin typeface="Century Gothic" panose="020B0502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>
                <a:latin typeface="Century Gothic" panose="020B0502020202020204" pitchFamily="34" charset="0"/>
              </a:rPr>
              <a:t>If a client wants to </a:t>
            </a:r>
            <a:r>
              <a:rPr lang="en-GB" altLang="en-US" sz="1600" b="1">
                <a:solidFill>
                  <a:srgbClr val="00B050"/>
                </a:solidFill>
                <a:latin typeface="Century Gothic" panose="020B0502020202020204" pitchFamily="34" charset="0"/>
              </a:rPr>
              <a:t>buy £100,000 </a:t>
            </a:r>
            <a:r>
              <a:rPr lang="en-GB" altLang="en-US" sz="1600">
                <a:latin typeface="Century Gothic" panose="020B0502020202020204" pitchFamily="34" charset="0"/>
              </a:rPr>
              <a:t>he will need to pay the </a:t>
            </a:r>
            <a:r>
              <a:rPr lang="en-GB" altLang="en-US" sz="1600" b="1">
                <a:solidFill>
                  <a:srgbClr val="00B050"/>
                </a:solidFill>
                <a:latin typeface="Century Gothic" panose="020B0502020202020204" pitchFamily="34" charset="0"/>
              </a:rPr>
              <a:t>higher of the two prices </a:t>
            </a:r>
            <a:r>
              <a:rPr lang="en-GB" altLang="en-US" sz="1600">
                <a:latin typeface="Century Gothic" panose="020B0502020202020204" pitchFamily="34" charset="0"/>
              </a:rPr>
              <a:t>($1.1166) and deliver </a:t>
            </a:r>
            <a:r>
              <a:rPr lang="en-GB" altLang="en-US" sz="1600" b="1">
                <a:latin typeface="Century Gothic" panose="020B0502020202020204" pitchFamily="34" charset="0"/>
              </a:rPr>
              <a:t>$111,660</a:t>
            </a:r>
          </a:p>
        </p:txBody>
      </p:sp>
      <p:sp>
        <p:nvSpPr>
          <p:cNvPr id="63" name="TextBox 62"/>
          <p:cNvSpPr txBox="1">
            <a:spLocks noChangeArrowheads="1"/>
          </p:cNvSpPr>
          <p:nvPr/>
        </p:nvSpPr>
        <p:spPr bwMode="auto">
          <a:xfrm>
            <a:off x="4427538" y="5549900"/>
            <a:ext cx="45370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>
                <a:latin typeface="Century Gothic" panose="020B0502020202020204" pitchFamily="34" charset="0"/>
              </a:rPr>
              <a:t>If a client wants to </a:t>
            </a:r>
            <a:r>
              <a:rPr lang="en-GB" altLang="en-US" sz="1600" b="1">
                <a:solidFill>
                  <a:srgbClr val="FF0000"/>
                </a:solidFill>
                <a:latin typeface="Century Gothic" panose="020B0502020202020204" pitchFamily="34" charset="0"/>
              </a:rPr>
              <a:t>sell £100,000 </a:t>
            </a:r>
            <a:r>
              <a:rPr lang="en-GB" altLang="en-US" sz="1600">
                <a:latin typeface="Century Gothic" panose="020B0502020202020204" pitchFamily="34" charset="0"/>
              </a:rPr>
              <a:t>he will need to pay the </a:t>
            </a:r>
            <a:r>
              <a:rPr lang="en-GB" altLang="en-US" sz="1600" b="1">
                <a:solidFill>
                  <a:srgbClr val="FF0000"/>
                </a:solidFill>
                <a:latin typeface="Century Gothic" panose="020B0502020202020204" pitchFamily="34" charset="0"/>
              </a:rPr>
              <a:t>lower of the two prices</a:t>
            </a:r>
            <a:r>
              <a:rPr lang="en-GB" altLang="en-US" sz="1600" b="1">
                <a:solidFill>
                  <a:srgbClr val="00B050"/>
                </a:solidFill>
                <a:latin typeface="Century Gothic" panose="020B0502020202020204" pitchFamily="34" charset="0"/>
              </a:rPr>
              <a:t> </a:t>
            </a:r>
            <a:r>
              <a:rPr lang="en-GB" altLang="en-US" sz="1600">
                <a:latin typeface="Century Gothic" panose="020B0502020202020204" pitchFamily="34" charset="0"/>
              </a:rPr>
              <a:t>($1.1164) and receives </a:t>
            </a:r>
            <a:r>
              <a:rPr lang="en-GB" altLang="en-US" sz="1600" b="1">
                <a:latin typeface="Century Gothic" panose="020B0502020202020204" pitchFamily="34" charset="0"/>
              </a:rPr>
              <a:t>$111,640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5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build="allAtOnce"/>
      <p:bldP spid="57" grpId="0" animBg="1"/>
      <p:bldP spid="58" grpId="0" animBg="1"/>
      <p:bldP spid="59" grpId="0" build="allAtOnce" animBg="1"/>
      <p:bldP spid="61" grpId="0" build="allAtOnce"/>
      <p:bldP spid="62" grpId="0" build="allAtOnce"/>
      <p:bldP spid="63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4"/>
          <p:cNvSpPr txBox="1">
            <a:spLocks noChangeArrowheads="1"/>
          </p:cNvSpPr>
          <p:nvPr/>
        </p:nvSpPr>
        <p:spPr bwMode="auto">
          <a:xfrm>
            <a:off x="398463" y="879475"/>
            <a:ext cx="53276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latin typeface="Century Gothic" panose="020B0502020202020204" pitchFamily="34" charset="0"/>
              </a:rPr>
              <a:t>The forex market is </a:t>
            </a:r>
            <a:r>
              <a:rPr lang="en-GB" altLang="en-US" sz="1800" b="1">
                <a:latin typeface="Century Gothic" panose="020B0502020202020204" pitchFamily="34" charset="0"/>
              </a:rPr>
              <a:t>primarily an over-the-counter (OTC) market</a:t>
            </a:r>
            <a:r>
              <a:rPr lang="en-GB" altLang="en-US" sz="1800">
                <a:latin typeface="Century Gothic" panose="020B0502020202020204" pitchFamily="34" charset="0"/>
              </a:rPr>
              <a:t>, where brokers and dealers negotiate directly with each other.</a:t>
            </a:r>
          </a:p>
        </p:txBody>
      </p:sp>
      <p:pic>
        <p:nvPicPr>
          <p:cNvPr id="1024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1341438"/>
            <a:ext cx="2617788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684588"/>
            <a:ext cx="3241675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3348038" y="3467100"/>
            <a:ext cx="5472112" cy="585788"/>
            <a:chOff x="3347864" y="2708920"/>
            <a:chExt cx="5472608" cy="584775"/>
          </a:xfrm>
        </p:grpSpPr>
        <p:sp>
          <p:nvSpPr>
            <p:cNvPr id="17422" name="Rectangle 12"/>
            <p:cNvSpPr>
              <a:spLocks noChangeArrowheads="1"/>
            </p:cNvSpPr>
            <p:nvPr/>
          </p:nvSpPr>
          <p:spPr bwMode="auto">
            <a:xfrm>
              <a:off x="4139952" y="2708920"/>
              <a:ext cx="4680520" cy="584775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600">
                  <a:latin typeface="Century Gothic" panose="020B0502020202020204" pitchFamily="34" charset="0"/>
                </a:rPr>
                <a:t>Continually provide the market with both </a:t>
              </a:r>
              <a:r>
                <a:rPr lang="en-GB" altLang="en-US" sz="1600" b="1">
                  <a:solidFill>
                    <a:srgbClr val="00B050"/>
                  </a:solidFill>
                  <a:latin typeface="Century Gothic" panose="020B0502020202020204" pitchFamily="34" charset="0"/>
                </a:rPr>
                <a:t>bid (buy)</a:t>
              </a:r>
              <a:r>
                <a:rPr lang="en-GB" altLang="en-US" sz="1600">
                  <a:latin typeface="Century Gothic" panose="020B0502020202020204" pitchFamily="34" charset="0"/>
                </a:rPr>
                <a:t> and </a:t>
              </a:r>
              <a:r>
                <a:rPr lang="en-GB" altLang="en-US" sz="1600" b="1">
                  <a:solidFill>
                    <a:srgbClr val="C00000"/>
                  </a:solidFill>
                  <a:latin typeface="Century Gothic" panose="020B0502020202020204" pitchFamily="34" charset="0"/>
                </a:rPr>
                <a:t>ask (sell) prices</a:t>
              </a:r>
            </a:p>
          </p:txBody>
        </p:sp>
        <p:sp>
          <p:nvSpPr>
            <p:cNvPr id="14" name="Right Arrow 13"/>
            <p:cNvSpPr/>
            <p:nvPr/>
          </p:nvSpPr>
          <p:spPr>
            <a:xfrm>
              <a:off x="3347864" y="2997345"/>
              <a:ext cx="863678" cy="28842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GB"/>
            </a:p>
          </p:txBody>
        </p:sp>
      </p:grp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2771775" y="4187825"/>
            <a:ext cx="6048375" cy="584200"/>
            <a:chOff x="2771800" y="3429000"/>
            <a:chExt cx="6048672" cy="584775"/>
          </a:xfrm>
        </p:grpSpPr>
        <p:sp>
          <p:nvSpPr>
            <p:cNvPr id="17420" name="Rectangle 9"/>
            <p:cNvSpPr>
              <a:spLocks noChangeArrowheads="1"/>
            </p:cNvSpPr>
            <p:nvPr/>
          </p:nvSpPr>
          <p:spPr bwMode="auto">
            <a:xfrm>
              <a:off x="4139952" y="3429000"/>
              <a:ext cx="4680520" cy="584775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600">
                  <a:latin typeface="Century Gothic" panose="020B0502020202020204" pitchFamily="34" charset="0"/>
                </a:rPr>
                <a:t>Use the market to try to control money supply, inflation and interest rates.</a:t>
              </a:r>
            </a:p>
          </p:txBody>
        </p:sp>
        <p:sp>
          <p:nvSpPr>
            <p:cNvPr id="15" name="Right Arrow 14"/>
            <p:cNvSpPr/>
            <p:nvPr/>
          </p:nvSpPr>
          <p:spPr>
            <a:xfrm>
              <a:off x="2771800" y="3500508"/>
              <a:ext cx="1439934" cy="28920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GB"/>
            </a:p>
          </p:txBody>
        </p:sp>
      </p:grp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3132138" y="4908550"/>
            <a:ext cx="5688012" cy="830263"/>
            <a:chOff x="3131840" y="4149080"/>
            <a:chExt cx="5688632" cy="831891"/>
          </a:xfrm>
        </p:grpSpPr>
        <p:sp>
          <p:nvSpPr>
            <p:cNvPr id="17418" name="TextBox 8"/>
            <p:cNvSpPr txBox="1">
              <a:spLocks noChangeArrowheads="1"/>
            </p:cNvSpPr>
            <p:nvPr/>
          </p:nvSpPr>
          <p:spPr bwMode="auto">
            <a:xfrm>
              <a:off x="4139952" y="4149080"/>
              <a:ext cx="4680520" cy="831891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600">
                  <a:latin typeface="Century Gothic" panose="020B0502020202020204" pitchFamily="34" charset="0"/>
                </a:rPr>
                <a:t>Individual forex traders (i.e. retail investors) are becoming increasingly important in the global forex market.</a:t>
              </a:r>
            </a:p>
          </p:txBody>
        </p:sp>
        <p:sp>
          <p:nvSpPr>
            <p:cNvPr id="16" name="Right Arrow 15"/>
            <p:cNvSpPr/>
            <p:nvPr/>
          </p:nvSpPr>
          <p:spPr>
            <a:xfrm>
              <a:off x="3131840" y="4149080"/>
              <a:ext cx="1079618" cy="28790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GB"/>
            </a:p>
          </p:txBody>
        </p:sp>
      </p:grpSp>
      <p:sp>
        <p:nvSpPr>
          <p:cNvPr id="17416" name="Title 1"/>
          <p:cNvSpPr>
            <a:spLocks noGrp="1"/>
          </p:cNvSpPr>
          <p:nvPr>
            <p:ph type="title"/>
          </p:nvPr>
        </p:nvSpPr>
        <p:spPr>
          <a:xfrm>
            <a:off x="107950" y="115888"/>
            <a:ext cx="6840538" cy="490537"/>
          </a:xfrm>
        </p:spPr>
        <p:txBody>
          <a:bodyPr/>
          <a:lstStyle/>
          <a:p>
            <a:pPr algn="l">
              <a:tabLst>
                <a:tab pos="1619250" algn="l"/>
              </a:tabLst>
            </a:pPr>
            <a:r>
              <a:rPr lang="en-GB" altLang="en-US" sz="2800" b="1" smtClean="0">
                <a:solidFill>
                  <a:srgbClr val="006666"/>
                </a:solidFill>
              </a:rPr>
              <a:t>Currency Trading</a:t>
            </a:r>
          </a:p>
        </p:txBody>
      </p:sp>
      <p:sp>
        <p:nvSpPr>
          <p:cNvPr id="17" name="TextBox 4"/>
          <p:cNvSpPr txBox="1">
            <a:spLocks noChangeArrowheads="1"/>
          </p:cNvSpPr>
          <p:nvPr/>
        </p:nvSpPr>
        <p:spPr bwMode="auto">
          <a:xfrm>
            <a:off x="323850" y="1955800"/>
            <a:ext cx="53276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latin typeface="Century Gothic" panose="020B0502020202020204" pitchFamily="34" charset="0"/>
              </a:rPr>
              <a:t>London has grown to become the </a:t>
            </a:r>
            <a:r>
              <a:rPr lang="en-GB" altLang="en-US" sz="1800" b="1">
                <a:latin typeface="Century Gothic" panose="020B0502020202020204" pitchFamily="34" charset="0"/>
              </a:rPr>
              <a:t>world’s largest forex market </a:t>
            </a:r>
            <a:r>
              <a:rPr lang="en-GB" altLang="en-US" sz="1800">
                <a:latin typeface="Century Gothic" panose="020B0502020202020204" pitchFamily="34" charset="0"/>
              </a:rPr>
              <a:t>due to it’s ideal location between the Asian and American time zones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1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1925</TotalTime>
  <Words>1172</Words>
  <Application>Microsoft Office PowerPoint</Application>
  <PresentationFormat>On-screen Show (4:3)</PresentationFormat>
  <Paragraphs>145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Calibri</vt:lpstr>
      <vt:lpstr>Arial</vt:lpstr>
      <vt:lpstr>Century Gothic</vt:lpstr>
      <vt:lpstr>Wingdings</vt:lpstr>
      <vt:lpstr>Office Theme</vt:lpstr>
      <vt:lpstr>PowerPoint Presentation</vt:lpstr>
      <vt:lpstr>The Bretton Woods Agreement</vt:lpstr>
      <vt:lpstr>The demise of Bretton Woods</vt:lpstr>
      <vt:lpstr>Introducing the Foreign Exchange Market</vt:lpstr>
      <vt:lpstr>Floating Exchange Rates</vt:lpstr>
      <vt:lpstr>Floating Exchange Rates</vt:lpstr>
      <vt:lpstr>Currency Quotes</vt:lpstr>
      <vt:lpstr>Currency Quotes</vt:lpstr>
      <vt:lpstr>Currency Trading</vt:lpstr>
      <vt:lpstr>Types of FX transactions and financial instruments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Matthew Bolton</dc:creator>
  <cp:lastModifiedBy>Matthew Bolton</cp:lastModifiedBy>
  <cp:revision>296</cp:revision>
  <dcterms:created xsi:type="dcterms:W3CDTF">2014-11-14T14:18:49Z</dcterms:created>
  <dcterms:modified xsi:type="dcterms:W3CDTF">2016-08-23T10:48:25Z</dcterms:modified>
</cp:coreProperties>
</file>