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1275" r:id="rId11"/>
    <p:sldId id="1276" r:id="rId12"/>
    <p:sldId id="269" r:id="rId13"/>
    <p:sldId id="271" r:id="rId14"/>
    <p:sldId id="1277" r:id="rId15"/>
    <p:sldId id="272" r:id="rId16"/>
    <p:sldId id="273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1237" r:id="rId28"/>
    <p:sldId id="1238" r:id="rId29"/>
    <p:sldId id="1239" r:id="rId30"/>
    <p:sldId id="1243" r:id="rId31"/>
    <p:sldId id="1242" r:id="rId32"/>
    <p:sldId id="1241" r:id="rId33"/>
    <p:sldId id="1240" r:id="rId34"/>
    <p:sldId id="1269" r:id="rId35"/>
    <p:sldId id="1270" r:id="rId36"/>
    <p:sldId id="1271" r:id="rId37"/>
    <p:sldId id="1272" r:id="rId38"/>
    <p:sldId id="1273" r:id="rId39"/>
    <p:sldId id="127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 snapToGrid="0">
      <p:cViewPr varScale="1">
        <p:scale>
          <a:sx n="80" d="100"/>
          <a:sy n="80" d="100"/>
        </p:scale>
        <p:origin x="8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E59F4-DCD2-4485-A304-74DBE218E322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023AA-FE46-4AC2-BEE5-0B2FBC169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355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Allow space for individuals to add company logo- also needs CISI logo. Quote taken from Pride and Prejudice “It is a truth…, must be in want of a wife”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239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Get class to vote/ move to a different side of the room then ask them why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638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Open discussion about what it means. Financial Times article 2023.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90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can be done using mini whiteboards, hands up, stand up for yes/ sit down for no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75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can be done using mini whiteboards, hands up, stand up for yes/ sit down for no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445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can be done using mini whiteboards, hands up, stand up for yes/ sit down for no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496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Could have a discussion about why they think this is the case? Do people not have spare money or is it because they do not know what they are doing?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75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Presenter to briefly discuss each one and invite audience to discuss the pros and cons of each or which they have heard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32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can be done using mini whiteboards, hands up, stand up for yes/ sit down for no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047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 insurance- as it’s illegal to drive a car without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5023AA-FE46-4AC2-BEE5-0B2FBC16901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8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1211-DEBA-51CA-8531-DDDBAE396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82E1C-28BB-84EE-DB59-CBED6A16D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56BDF-552D-16AC-CF36-3325C3405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CC016-7E95-FEDA-B0CC-FA536D2F0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587FD-2B50-AAE7-46E0-8470B9B9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38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2607-D49A-00E3-534C-D21487150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CCF78-CA67-41E5-E4D4-8B196AE23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9AAA-84CA-FB34-E689-BAF8A243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6E3B3-A349-B32A-797B-8E11B7971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D4E4F-CC88-409B-88BC-A65DF2075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046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A3E26-6F63-F173-DDAD-4B0B16E6E4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6A138-0FF4-6D65-1816-06BD63414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384B1-E284-194B-789C-E96167B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7A6A7-9B3F-ADA5-A170-6243E2E6A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7F2-CFEF-758B-9FB2-22F0CBAC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874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720000" y="720000"/>
            <a:ext cx="4787200" cy="12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</a:lstStyle>
          <a:p>
            <a:endParaRPr/>
          </a:p>
        </p:txBody>
      </p:sp>
      <p:sp>
        <p:nvSpPr>
          <p:cNvPr id="142" name="Google Shape;142;p10"/>
          <p:cNvSpPr/>
          <p:nvPr/>
        </p:nvSpPr>
        <p:spPr>
          <a:xfrm flipH="1">
            <a:off x="4568413" y="4075336"/>
            <a:ext cx="7982492" cy="2836256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0"/>
          <p:cNvSpPr/>
          <p:nvPr/>
        </p:nvSpPr>
        <p:spPr>
          <a:xfrm rot="10800000" flipH="1">
            <a:off x="7650254" y="4508707"/>
            <a:ext cx="4900647" cy="2525083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0"/>
          <p:cNvSpPr/>
          <p:nvPr/>
        </p:nvSpPr>
        <p:spPr>
          <a:xfrm rot="315040">
            <a:off x="9741086" y="5946317"/>
            <a:ext cx="2819261" cy="1329447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0"/>
          <p:cNvSpPr/>
          <p:nvPr/>
        </p:nvSpPr>
        <p:spPr>
          <a:xfrm flipH="1">
            <a:off x="7599403" y="637915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0"/>
          <p:cNvSpPr/>
          <p:nvPr/>
        </p:nvSpPr>
        <p:spPr>
          <a:xfrm flipH="1">
            <a:off x="10725019" y="5257567"/>
            <a:ext cx="131200" cy="13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10"/>
          <p:cNvSpPr/>
          <p:nvPr/>
        </p:nvSpPr>
        <p:spPr>
          <a:xfrm flipH="1">
            <a:off x="11301969" y="4569551"/>
            <a:ext cx="218000" cy="218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0"/>
          <p:cNvSpPr/>
          <p:nvPr/>
        </p:nvSpPr>
        <p:spPr>
          <a:xfrm flipH="1">
            <a:off x="9923036" y="4742717"/>
            <a:ext cx="131200" cy="131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893387E-F6E9-44DC-BB75-217249890A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800" y="6068287"/>
            <a:ext cx="1308179" cy="63332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C2A0D9F-855B-4C52-B9E1-495301A3AE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935" y="5968535"/>
            <a:ext cx="1047065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9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026C1-96AD-2861-4BB8-D6946162F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81A9A-BE1B-9510-67EE-51626C5AC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BF923-36F5-95CF-056A-28141015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871C6-6D83-EBBC-CA92-224E7CF17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BEDFC-6A9D-D125-5437-E7ABF1BC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4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BDA2-4B29-01E6-B57B-1359C63A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DC3F1-F8C6-D27F-D689-B9E8DDFBD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B8ACB-9D47-FE27-536F-ABC8B5DC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6F904-399D-84D0-C4B9-53DCEAD9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7DC5E-A2F9-26C5-EF3B-0C1E3810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165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FA13-A834-C493-64AE-FCFAEC7B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8A87C-5F23-B055-0514-7AF9C867F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62FE1-5B42-87B8-8334-7AE634C8B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2C2B6C-DD44-3957-36BB-6943778D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53836-12AB-517D-6321-5675B121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6E239-8ED3-79A3-3379-D2776F3A1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59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E025-C0FD-BAE1-0218-61A59973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F1548-9239-A5B7-1959-6C30C05F6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129A-A874-3264-D694-501909063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FC7DAF-AF4E-A9A8-0C63-B69D8731D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813B6-FB14-F26A-1AE1-47B000525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CC4F5-D899-6B45-597E-0C23062FF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E770CF-FFE2-23E9-B4B7-E101408C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F0383C-B634-63BC-DCEC-9258A8E8D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83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E3F7A-8312-2F1E-FE35-C944F1A8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BFF27-02BA-F8FA-E44D-E1C33DD1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7F2D8-D625-3FF4-6FC8-D3651D969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38E6-E59E-F7FC-E2B9-4C18DDAD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4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D1385-EEEF-E89A-6D22-A320F289B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2FCE0-05BB-F7BC-3467-BB390A02F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F992A-EA66-8726-DF98-E921BD36B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21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D55F-A85A-7768-CD41-859FE20D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EF7A1-E92D-0A2E-7E65-28CE9C668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C321E-1C7F-91BE-C9C9-32B26481E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4F694-C0E5-CD9E-2BBA-AC714B2F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948A5D-B8EE-BCE2-6136-C465DA72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993B7-1AFC-90D8-14D5-1F1CE33B7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80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9FD74-2577-B694-1E8F-68B57862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507875-F020-AA77-1E6A-0FF60C8113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A7FA4A-E8DA-9928-F3A2-02E8E28B8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E46F6-76DA-854D-2608-F1654AD4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1196B-CCC3-7FBF-16FF-5F8AA21D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7D328-EF54-4A00-87E2-3377AAD0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992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4D1FB32-C033-761E-9D69-76BF0EDA17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F11E5A-8CB9-7A79-9156-07B19231E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682A5-5B20-957D-A57C-29750A2D8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AEC3D-F3E6-550B-FEED-D3EE6E7D2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0F823-4E06-4D00-A65A-89ABAB81CD2B}" type="datetimeFigureOut">
              <a:rPr lang="en-GB" smtClean="0"/>
              <a:t>23/12/2024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DA73E-6255-7DB2-D79A-82BE38FE8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125FF-A56D-EF55-4149-AC1FFD54F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8163E-0F7D-483B-9464-82D38B8CF12D}" type="slidenum">
              <a:rPr lang="en-GB" smtClean="0"/>
              <a:t>‹#›</a:t>
            </a:fld>
            <a:endParaRPr lang="en-GB"/>
          </a:p>
        </p:txBody>
      </p:sp>
      <p:pic>
        <p:nvPicPr>
          <p:cNvPr id="12" name="Picture 1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F42B8D4-C8FA-8014-71DB-BD49D77C337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284" y="6120384"/>
            <a:ext cx="1372180" cy="5135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771516-54ED-B0D7-857A-2F0F8C7C3B26}"/>
              </a:ext>
            </a:extLst>
          </p:cNvPr>
          <p:cNvCxnSpPr>
            <a:cxnSpLocks/>
          </p:cNvCxnSpPr>
          <p:nvPr userDrawn="1"/>
        </p:nvCxnSpPr>
        <p:spPr>
          <a:xfrm>
            <a:off x="9802368" y="5937504"/>
            <a:ext cx="0" cy="9204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AFF3A0-2BB6-F53B-54D8-73505E7C9EEC}"/>
              </a:ext>
            </a:extLst>
          </p:cNvPr>
          <p:cNvCxnSpPr>
            <a:cxnSpLocks/>
          </p:cNvCxnSpPr>
          <p:nvPr userDrawn="1"/>
        </p:nvCxnSpPr>
        <p:spPr>
          <a:xfrm>
            <a:off x="1883664" y="5937504"/>
            <a:ext cx="0" cy="92049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F122104-9506-F756-CB1D-F0DE6A47F2B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9" y="6086167"/>
            <a:ext cx="1259502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4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TW777ENc3c?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1422C-BCCE-AA0A-5821-24A91915B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600" b="1" dirty="0">
                <a:latin typeface="Abadi" panose="020B0604020104020204" pitchFamily="34" charset="0"/>
              </a:rPr>
              <a:t>Financial literacy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7675BB-C53E-E080-0DA2-67FBBBFE2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8575"/>
            <a:ext cx="48425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Abadi" panose="020B0604020104020204" pitchFamily="34" charset="0"/>
              </a:rPr>
              <a:t>“It is a truth universally acknowledged, that a person in possession of a good fortune, must be in want of financial literacy skills”</a:t>
            </a:r>
            <a:br>
              <a:rPr lang="en-GB" sz="2400" b="1" dirty="0">
                <a:latin typeface="Abadi" panose="020B0604020104020204" pitchFamily="34" charset="0"/>
              </a:rPr>
            </a:br>
            <a:br>
              <a:rPr lang="en-GB" sz="2400" b="1" dirty="0">
                <a:latin typeface="Abadi" panose="020B0604020104020204" pitchFamily="34" charset="0"/>
              </a:rPr>
            </a:br>
            <a:r>
              <a:rPr lang="en-GB" sz="2400" dirty="0">
                <a:latin typeface="Abadi" panose="020B0604020104020204" pitchFamily="34" charset="0"/>
              </a:rPr>
              <a:t>With apologies to Jane Austen</a:t>
            </a:r>
          </a:p>
          <a:p>
            <a:endParaRPr lang="en-GB" sz="2400" dirty="0">
              <a:latin typeface="Abadi" panose="020B0604020104020204" pitchFamily="34" charset="0"/>
            </a:endParaRPr>
          </a:p>
        </p:txBody>
      </p:sp>
      <p:pic>
        <p:nvPicPr>
          <p:cNvPr id="5" name="Picture 4" descr="A bag of gold coins&#10;&#10;Description automatically generated">
            <a:extLst>
              <a:ext uri="{FF2B5EF4-FFF2-40B4-BE49-F238E27FC236}">
                <a16:creationId xmlns:a16="http://schemas.microsoft.com/office/drawing/2014/main" id="{7A8D0A74-7D84-BAFD-9497-56D2570D8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22" y="1287016"/>
            <a:ext cx="6020488" cy="424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61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69A830-72E9-7853-7535-E24C623A834F}"/>
              </a:ext>
            </a:extLst>
          </p:cNvPr>
          <p:cNvSpPr txBox="1"/>
          <p:nvPr/>
        </p:nvSpPr>
        <p:spPr>
          <a:xfrm>
            <a:off x="593804" y="803108"/>
            <a:ext cx="2015582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Track your spending for one month to get a clear picture of where your money is going.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8F415-F278-3ECC-F166-8F7459E12BAD}"/>
              </a:ext>
            </a:extLst>
          </p:cNvPr>
          <p:cNvSpPr txBox="1"/>
          <p:nvPr/>
        </p:nvSpPr>
        <p:spPr>
          <a:xfrm>
            <a:off x="3244076" y="487156"/>
            <a:ext cx="364366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List your regular income, such as allowances, part-time jobs wages or any other sources of money.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C916A-65A5-F526-8136-356D46A813B3}"/>
              </a:ext>
            </a:extLst>
          </p:cNvPr>
          <p:cNvSpPr txBox="1"/>
          <p:nvPr/>
        </p:nvSpPr>
        <p:spPr>
          <a:xfrm>
            <a:off x="7522428" y="583800"/>
            <a:ext cx="2680938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Make a list of your regular expenses, such as rent, food, transportation, and entertainment.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F9476-0C3E-FA88-50E2-D389E17F511D}"/>
              </a:ext>
            </a:extLst>
          </p:cNvPr>
          <p:cNvSpPr txBox="1"/>
          <p:nvPr/>
        </p:nvSpPr>
        <p:spPr>
          <a:xfrm>
            <a:off x="3307267" y="2959011"/>
            <a:ext cx="2335249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Compare your income and expenses to see if you have any money left over each month.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07E473-0DA4-21EE-6D70-DF51A8298547}"/>
              </a:ext>
            </a:extLst>
          </p:cNvPr>
          <p:cNvSpPr txBox="1"/>
          <p:nvPr/>
        </p:nvSpPr>
        <p:spPr>
          <a:xfrm>
            <a:off x="6358986" y="3089107"/>
            <a:ext cx="4234673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If you’re spending more than you’re earning, look for areas where you can cut back and reallocate the savings towards paying off debt or building an emergency fund.</a:t>
            </a:r>
          </a:p>
        </p:txBody>
      </p:sp>
    </p:spTree>
    <p:extLst>
      <p:ext uri="{BB962C8B-B14F-4D97-AF65-F5344CB8AC3E}">
        <p14:creationId xmlns:p14="http://schemas.microsoft.com/office/powerpoint/2010/main" val="35830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69A830-72E9-7853-7535-E24C623A834F}"/>
              </a:ext>
            </a:extLst>
          </p:cNvPr>
          <p:cNvSpPr txBox="1"/>
          <p:nvPr/>
        </p:nvSpPr>
        <p:spPr>
          <a:xfrm>
            <a:off x="984097" y="2174709"/>
            <a:ext cx="546130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 Improved financial security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8F415-F278-3ECC-F166-8F7459E12BAD}"/>
              </a:ext>
            </a:extLst>
          </p:cNvPr>
          <p:cNvSpPr txBox="1"/>
          <p:nvPr/>
        </p:nvSpPr>
        <p:spPr>
          <a:xfrm>
            <a:off x="969226" y="2762006"/>
            <a:ext cx="547617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 Reduced stress and anxiety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C916A-65A5-F526-8136-356D46A813B3}"/>
              </a:ext>
            </a:extLst>
          </p:cNvPr>
          <p:cNvSpPr txBox="1"/>
          <p:nvPr/>
        </p:nvSpPr>
        <p:spPr>
          <a:xfrm>
            <a:off x="954360" y="3360454"/>
            <a:ext cx="55021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 Better control over spending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F9476-0C3E-FA88-50E2-D389E17F511D}"/>
              </a:ext>
            </a:extLst>
          </p:cNvPr>
          <p:cNvSpPr txBox="1"/>
          <p:nvPr/>
        </p:nvSpPr>
        <p:spPr>
          <a:xfrm>
            <a:off x="959005" y="3962621"/>
            <a:ext cx="54975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Increased ability to save for the future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07E473-0DA4-21EE-6D70-DF51A8298547}"/>
              </a:ext>
            </a:extLst>
          </p:cNvPr>
          <p:cNvSpPr txBox="1"/>
          <p:nvPr/>
        </p:nvSpPr>
        <p:spPr>
          <a:xfrm>
            <a:off x="961796" y="4572219"/>
            <a:ext cx="54947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Improved credit score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EDD88-94CB-B257-D983-4C0C43E0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What are the benefits of budgeting and saving? </a:t>
            </a:r>
          </a:p>
        </p:txBody>
      </p:sp>
      <p:pic>
        <p:nvPicPr>
          <p:cNvPr id="10" name="Picture 9" descr="A group of people holding a piggy bank&#10;&#10;Description automatically generated with medium confidence">
            <a:extLst>
              <a:ext uri="{FF2B5EF4-FFF2-40B4-BE49-F238E27FC236}">
                <a16:creationId xmlns:a16="http://schemas.microsoft.com/office/drawing/2014/main" id="{DA6141F6-6905-95F2-C572-405F7F773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665" y="1349298"/>
            <a:ext cx="5813803" cy="41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9C21-2CD0-F053-38A8-318A0530F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Investing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4CB54-9EEC-3D52-710A-CC0FEB91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60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Investing is the process of putting your money into various financial products, such as stocks, bonds, and mutual funds, with the goal of growing your wealth over time.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According to the ONS (Office for National Statistics) only 37% of UK adults have invested in stocks, shares or funds.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</p:txBody>
      </p:sp>
      <p:pic>
        <p:nvPicPr>
          <p:cNvPr id="4" name="Picture 3" descr="A person and person holding coins on top of a bar graph&#10;&#10;Description automatically generated with low confidence">
            <a:extLst>
              <a:ext uri="{FF2B5EF4-FFF2-40B4-BE49-F238E27FC236}">
                <a16:creationId xmlns:a16="http://schemas.microsoft.com/office/drawing/2014/main" id="{40A91821-C66A-FA3A-E1A8-92EB661D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310" y="1282391"/>
            <a:ext cx="5796271" cy="415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04D8-7262-CEC4-8005-971255E0A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Types of investments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5476-1646-2C28-71A5-C07D58EC5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4650058"/>
            <a:ext cx="10515600" cy="1794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Stocks                  Bonds                Mutual Funds              Real estate </a:t>
            </a:r>
          </a:p>
        </p:txBody>
      </p:sp>
      <p:pic>
        <p:nvPicPr>
          <p:cNvPr id="5" name="Picture 4" descr="A picture containing child art, clipart, illustration, art&#10;&#10;Description automatically generated">
            <a:extLst>
              <a:ext uri="{FF2B5EF4-FFF2-40B4-BE49-F238E27FC236}">
                <a16:creationId xmlns:a16="http://schemas.microsoft.com/office/drawing/2014/main" id="{7A2D9E39-369A-612D-821B-55FA8699A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1" y="2217339"/>
            <a:ext cx="2625858" cy="2254299"/>
          </a:xfrm>
          <a:prstGeom prst="rect">
            <a:avLst/>
          </a:prstGeom>
        </p:spPr>
      </p:pic>
      <p:pic>
        <p:nvPicPr>
          <p:cNvPr id="7" name="Picture 6" descr="A person holding a pen and a clipboard&#10;&#10;Description automatically generated with low confidence">
            <a:extLst>
              <a:ext uri="{FF2B5EF4-FFF2-40B4-BE49-F238E27FC236}">
                <a16:creationId xmlns:a16="http://schemas.microsoft.com/office/drawing/2014/main" id="{D819B9B3-8001-B8EE-2ADE-EE7935BD5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96" y="2276702"/>
            <a:ext cx="2217240" cy="2217240"/>
          </a:xfrm>
          <a:prstGeom prst="rect">
            <a:avLst/>
          </a:prstGeom>
        </p:spPr>
      </p:pic>
      <p:pic>
        <p:nvPicPr>
          <p:cNvPr id="9" name="Picture 8" descr="A picture containing child art, clipart, illustration, cartoon&#10;&#10;Description automatically generated">
            <a:extLst>
              <a:ext uri="{FF2B5EF4-FFF2-40B4-BE49-F238E27FC236}">
                <a16:creationId xmlns:a16="http://schemas.microsoft.com/office/drawing/2014/main" id="{8F27E770-7461-3735-809D-10D83A0FD0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75" y="2077541"/>
            <a:ext cx="3084258" cy="2371795"/>
          </a:xfrm>
          <a:prstGeom prst="rect">
            <a:avLst/>
          </a:prstGeom>
        </p:spPr>
      </p:pic>
      <p:pic>
        <p:nvPicPr>
          <p:cNvPr id="11" name="Picture 10" descr="A person standing next to a house&#10;&#10;Description automatically generated with medium confidence">
            <a:extLst>
              <a:ext uri="{FF2B5EF4-FFF2-40B4-BE49-F238E27FC236}">
                <a16:creationId xmlns:a16="http://schemas.microsoft.com/office/drawing/2014/main" id="{0381F960-13BF-C6C0-5791-29944A609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94" y="2274849"/>
            <a:ext cx="3377533" cy="210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82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69A830-72E9-7853-7535-E24C623A834F}"/>
              </a:ext>
            </a:extLst>
          </p:cNvPr>
          <p:cNvSpPr txBox="1"/>
          <p:nvPr/>
        </p:nvSpPr>
        <p:spPr>
          <a:xfrm>
            <a:off x="984096" y="2174709"/>
            <a:ext cx="950920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 Potential for higher returns than savings accounts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8F415-F278-3ECC-F166-8F7459E12BAD}"/>
              </a:ext>
            </a:extLst>
          </p:cNvPr>
          <p:cNvSpPr txBox="1"/>
          <p:nvPr/>
        </p:nvSpPr>
        <p:spPr>
          <a:xfrm>
            <a:off x="969226" y="2762006"/>
            <a:ext cx="954637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 Opportunity to diversify your portfolio and reduce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C916A-65A5-F526-8136-356D46A813B3}"/>
              </a:ext>
            </a:extLst>
          </p:cNvPr>
          <p:cNvSpPr txBox="1"/>
          <p:nvPr/>
        </p:nvSpPr>
        <p:spPr>
          <a:xfrm>
            <a:off x="954359" y="3360454"/>
            <a:ext cx="95723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 Opportunity to grow wealth in long term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F9476-0C3E-FA88-50E2-D389E17F511D}"/>
              </a:ext>
            </a:extLst>
          </p:cNvPr>
          <p:cNvSpPr txBox="1"/>
          <p:nvPr/>
        </p:nvSpPr>
        <p:spPr>
          <a:xfrm>
            <a:off x="959004" y="3962621"/>
            <a:ext cx="956774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dirty="0">
                <a:latin typeface="Abadi" panose="020B0604020104020204" pitchFamily="34" charset="0"/>
              </a:rPr>
              <a:t>Potential to generate passive income through dividends or rental income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EDD88-94CB-B257-D983-4C0C43E0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What are the benefits of investing? </a:t>
            </a:r>
          </a:p>
        </p:txBody>
      </p:sp>
    </p:spTree>
    <p:extLst>
      <p:ext uri="{BB962C8B-B14F-4D97-AF65-F5344CB8AC3E}">
        <p14:creationId xmlns:p14="http://schemas.microsoft.com/office/powerpoint/2010/main" val="256105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BE7B-5BC2-CB8C-27BE-D70DE727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Insurance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A7DD5-93A4-C4C4-DEF7-40E73AC77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04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According to the Association of British Insurers, there are over 200 million insurance policies in the UK.</a:t>
            </a:r>
          </a:p>
          <a:p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What do you think they are?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</p:txBody>
      </p:sp>
      <p:pic>
        <p:nvPicPr>
          <p:cNvPr id="5" name="Picture 4" descr="A hand holding an umbrella over a family&#10;&#10;Description automatically generated with medium confidence">
            <a:extLst>
              <a:ext uri="{FF2B5EF4-FFF2-40B4-BE49-F238E27FC236}">
                <a16:creationId xmlns:a16="http://schemas.microsoft.com/office/drawing/2014/main" id="{F8A7682C-B8E5-748D-F468-18555E94B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05" y="973757"/>
            <a:ext cx="7270601" cy="484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1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288831-E5C0-ECF7-96E3-31179C02785D}"/>
              </a:ext>
            </a:extLst>
          </p:cNvPr>
          <p:cNvSpPr txBox="1"/>
          <p:nvPr/>
        </p:nvSpPr>
        <p:spPr>
          <a:xfrm>
            <a:off x="2556417" y="4667894"/>
            <a:ext cx="83612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Which do you think is the most popular, and why? </a:t>
            </a: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Which do you think is the most expensive, and why? </a:t>
            </a: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Which are less common?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C87FF6-584C-7167-24D1-316A4E4A672E}"/>
              </a:ext>
            </a:extLst>
          </p:cNvPr>
          <p:cNvSpPr txBox="1"/>
          <p:nvPr/>
        </p:nvSpPr>
        <p:spPr>
          <a:xfrm>
            <a:off x="535259" y="3189249"/>
            <a:ext cx="172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badi" panose="020B0604020104020204" pitchFamily="34" charset="0"/>
              </a:rPr>
              <a:t>Health</a:t>
            </a:r>
          </a:p>
          <a:p>
            <a:pPr algn="ctr"/>
            <a:r>
              <a:rPr lang="en-GB" sz="2400" dirty="0">
                <a:latin typeface="Abadi" panose="020B0604020104020204" pitchFamily="34" charset="0"/>
              </a:rPr>
              <a:t>insurance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E3072D-E511-4B54-0546-3CF76850A3C4}"/>
              </a:ext>
            </a:extLst>
          </p:cNvPr>
          <p:cNvSpPr txBox="1"/>
          <p:nvPr/>
        </p:nvSpPr>
        <p:spPr>
          <a:xfrm>
            <a:off x="2973658" y="3185532"/>
            <a:ext cx="172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badi" panose="020B0604020104020204" pitchFamily="34" charset="0"/>
              </a:rPr>
              <a:t>Life</a:t>
            </a:r>
          </a:p>
          <a:p>
            <a:pPr algn="ctr"/>
            <a:r>
              <a:rPr lang="en-GB" sz="2400" dirty="0">
                <a:latin typeface="Abadi" panose="020B0604020104020204" pitchFamily="34" charset="0"/>
              </a:rPr>
              <a:t>insurance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846624-16C0-4F52-597F-0651FF5B54D0}"/>
              </a:ext>
            </a:extLst>
          </p:cNvPr>
          <p:cNvSpPr txBox="1"/>
          <p:nvPr/>
        </p:nvSpPr>
        <p:spPr>
          <a:xfrm>
            <a:off x="5531936" y="3189483"/>
            <a:ext cx="172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badi" panose="020B0604020104020204" pitchFamily="34" charset="0"/>
              </a:rPr>
              <a:t>Property insurance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555B5-D16E-DA36-8101-2E53EDCF0358}"/>
              </a:ext>
            </a:extLst>
          </p:cNvPr>
          <p:cNvSpPr txBox="1"/>
          <p:nvPr/>
        </p:nvSpPr>
        <p:spPr>
          <a:xfrm>
            <a:off x="7746381" y="3129776"/>
            <a:ext cx="172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badi" panose="020B0604020104020204" pitchFamily="34" charset="0"/>
              </a:rPr>
              <a:t>Car</a:t>
            </a:r>
          </a:p>
          <a:p>
            <a:pPr algn="ctr"/>
            <a:r>
              <a:rPr lang="en-GB" sz="2400" dirty="0">
                <a:latin typeface="Abadi" panose="020B0604020104020204" pitchFamily="34" charset="0"/>
              </a:rPr>
              <a:t>insurance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02379-A42F-7A91-4B49-76E20D7DF2AA}"/>
              </a:ext>
            </a:extLst>
          </p:cNvPr>
          <p:cNvSpPr txBox="1"/>
          <p:nvPr/>
        </p:nvSpPr>
        <p:spPr>
          <a:xfrm>
            <a:off x="9887411" y="3118626"/>
            <a:ext cx="172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badi" panose="020B0604020104020204" pitchFamily="34" charset="0"/>
              </a:rPr>
              <a:t>Travel</a:t>
            </a:r>
          </a:p>
          <a:p>
            <a:pPr algn="ctr"/>
            <a:r>
              <a:rPr lang="en-GB" sz="2400" dirty="0">
                <a:latin typeface="Abadi" panose="020B0604020104020204" pitchFamily="34" charset="0"/>
              </a:rPr>
              <a:t>insurance</a:t>
            </a:r>
          </a:p>
        </p:txBody>
      </p:sp>
      <p:pic>
        <p:nvPicPr>
          <p:cNvPr id="18" name="Picture 17" descr="A picture containing illustration, clipart, finger, hand&#10;&#10;Description automatically generated">
            <a:extLst>
              <a:ext uri="{FF2B5EF4-FFF2-40B4-BE49-F238E27FC236}">
                <a16:creationId xmlns:a16="http://schemas.microsoft.com/office/drawing/2014/main" id="{78577DB0-1689-CD9B-DD02-8F207CE48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9" y="1230048"/>
            <a:ext cx="2654573" cy="1875137"/>
          </a:xfrm>
          <a:prstGeom prst="rect">
            <a:avLst/>
          </a:prstGeom>
        </p:spPr>
      </p:pic>
      <p:pic>
        <p:nvPicPr>
          <p:cNvPr id="16" name="Picture 15" descr="A person and person standing next to a heart&#10;&#10;Description automatically generated with low confidence">
            <a:extLst>
              <a:ext uri="{FF2B5EF4-FFF2-40B4-BE49-F238E27FC236}">
                <a16:creationId xmlns:a16="http://schemas.microsoft.com/office/drawing/2014/main" id="{0A0644D1-1B8E-A9F0-9641-14253741F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" y="1086980"/>
            <a:ext cx="2918376" cy="1912700"/>
          </a:xfrm>
          <a:prstGeom prst="rect">
            <a:avLst/>
          </a:prstGeom>
        </p:spPr>
      </p:pic>
      <p:pic>
        <p:nvPicPr>
          <p:cNvPr id="20" name="Picture 19" descr="A picture containing window, building, house, design&#10;&#10;Description automatically generated">
            <a:extLst>
              <a:ext uri="{FF2B5EF4-FFF2-40B4-BE49-F238E27FC236}">
                <a16:creationId xmlns:a16="http://schemas.microsoft.com/office/drawing/2014/main" id="{0D332312-0EB2-B77A-00F4-E07E1614D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50" y="669074"/>
            <a:ext cx="2960082" cy="2719039"/>
          </a:xfrm>
          <a:prstGeom prst="rect">
            <a:avLst/>
          </a:prstGeom>
        </p:spPr>
      </p:pic>
      <p:pic>
        <p:nvPicPr>
          <p:cNvPr id="22" name="Picture 21" descr="A cartoon blue car with black background&#10;&#10;Description automatically generated with low confidence">
            <a:extLst>
              <a:ext uri="{FF2B5EF4-FFF2-40B4-BE49-F238E27FC236}">
                <a16:creationId xmlns:a16="http://schemas.microsoft.com/office/drawing/2014/main" id="{2475902E-EC28-82EF-E91B-AF790F9B7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864" y="1617331"/>
            <a:ext cx="2728390" cy="1728035"/>
          </a:xfrm>
          <a:prstGeom prst="rect">
            <a:avLst/>
          </a:prstGeom>
        </p:spPr>
      </p:pic>
      <p:pic>
        <p:nvPicPr>
          <p:cNvPr id="24" name="Picture 23" descr="A picture containing case&#10;&#10;Description automatically generated">
            <a:extLst>
              <a:ext uri="{FF2B5EF4-FFF2-40B4-BE49-F238E27FC236}">
                <a16:creationId xmlns:a16="http://schemas.microsoft.com/office/drawing/2014/main" id="{4A89ED84-BA3F-D17C-06B8-A906C3E8AD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693" y="782445"/>
            <a:ext cx="2462351" cy="226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29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9783-53B4-1FFE-8788-BA26C2BA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Housing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D5FCA-AF11-1270-4F9E-9781C1C62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Rental vs Mortgage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Average rental      vs      Average mortgage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11111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11111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11111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111111"/>
                </a:solidFill>
                <a:latin typeface="Abadi" panose="020B0604020104020204" pitchFamily="34" charset="0"/>
              </a:rPr>
              <a:t>(A lot more currently with the high interest rates!) </a:t>
            </a:r>
          </a:p>
          <a:p>
            <a:pPr marL="0" indent="0">
              <a:buNone/>
            </a:pPr>
            <a:endParaRPr lang="en-GB" sz="2400" dirty="0">
              <a:solidFill>
                <a:srgbClr val="11111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00DD3-78EC-FFCE-AFC4-F0E055D02861}"/>
              </a:ext>
            </a:extLst>
          </p:cNvPr>
          <p:cNvSpPr txBox="1"/>
          <p:nvPr/>
        </p:nvSpPr>
        <p:spPr>
          <a:xfrm>
            <a:off x="546410" y="3272211"/>
            <a:ext cx="26539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dirty="0">
                <a:latin typeface="Abadi" panose="020B0604020104020204" pitchFamily="34" charset="0"/>
              </a:rPr>
              <a:t>£695 </a:t>
            </a:r>
            <a:br>
              <a:rPr lang="en-GB" sz="2400" dirty="0">
                <a:latin typeface="Abadi" panose="020B0604020104020204" pitchFamily="34" charset="0"/>
              </a:rPr>
            </a:br>
            <a:r>
              <a:rPr lang="en-GB" sz="2400" dirty="0">
                <a:latin typeface="Abadi" panose="020B0604020104020204" pitchFamily="34" charset="0"/>
              </a:rPr>
              <a:t>(</a:t>
            </a:r>
            <a:r>
              <a:rPr lang="en-GB" sz="2400" b="1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£1,500 - £1,600 in London)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1D2DF-1C0D-EFCF-FCDB-0F3618CF21B0}"/>
              </a:ext>
            </a:extLst>
          </p:cNvPr>
          <p:cNvSpPr txBox="1"/>
          <p:nvPr/>
        </p:nvSpPr>
        <p:spPr>
          <a:xfrm>
            <a:off x="4270917" y="3261060"/>
            <a:ext cx="24086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dirty="0">
                <a:solidFill>
                  <a:srgbClr val="111111"/>
                </a:solidFill>
                <a:latin typeface="Abadi" panose="020B0604020104020204" pitchFamily="34" charset="0"/>
              </a:rPr>
              <a:t>£795 </a:t>
            </a:r>
          </a:p>
          <a:p>
            <a:pPr marL="0" indent="0" algn="ctr">
              <a:buNone/>
            </a:pPr>
            <a:r>
              <a:rPr lang="en-GB" sz="2400" b="1" dirty="0">
                <a:solidFill>
                  <a:srgbClr val="111111"/>
                </a:solidFill>
                <a:latin typeface="Abadi" panose="020B0604020104020204" pitchFamily="34" charset="0"/>
              </a:rPr>
              <a:t>(£849 in London) </a:t>
            </a:r>
          </a:p>
        </p:txBody>
      </p:sp>
      <p:pic>
        <p:nvPicPr>
          <p:cNvPr id="9" name="Picture 8" descr="A group of people standing in front of houses&#10;&#10;Description automatically generated with medium confidence">
            <a:extLst>
              <a:ext uri="{FF2B5EF4-FFF2-40B4-BE49-F238E27FC236}">
                <a16:creationId xmlns:a16="http://schemas.microsoft.com/office/drawing/2014/main" id="{674DC302-D829-933C-DCDE-E61FDC0F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850" y="657921"/>
            <a:ext cx="5755375" cy="44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09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06FD-690A-9426-6788-2372357F8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Freehold or Leasehold?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4FD34-7E0E-E7A1-D04F-9EC4194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503" y="1502239"/>
            <a:ext cx="10515600" cy="7277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0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Leasehold vs freehold is a comparison of two types of ownership of property and land.</a:t>
            </a:r>
            <a:endParaRPr lang="en-GB" sz="2400" b="1" i="0" baseline="30000" dirty="0">
              <a:solidFill>
                <a:srgbClr val="123BB6"/>
              </a:solidFill>
              <a:effectLst/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B1766-65C6-6DF6-4A62-F15C2752D21B}"/>
              </a:ext>
            </a:extLst>
          </p:cNvPr>
          <p:cNvSpPr txBox="1"/>
          <p:nvPr/>
        </p:nvSpPr>
        <p:spPr>
          <a:xfrm>
            <a:off x="850282" y="4627976"/>
            <a:ext cx="4952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In leasehold, the owner has the right to use the property for a set period, but not the land it's built on.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9161FA-7C9E-BA07-E634-FA4B3EA72BC8}"/>
              </a:ext>
            </a:extLst>
          </p:cNvPr>
          <p:cNvSpPr txBox="1"/>
          <p:nvPr/>
        </p:nvSpPr>
        <p:spPr>
          <a:xfrm>
            <a:off x="6389649" y="4627976"/>
            <a:ext cx="49864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0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In freehold, the owner has the right to use the property and the land it's built on for as long as they want. </a:t>
            </a:r>
            <a:endParaRPr lang="en-GB" dirty="0">
              <a:latin typeface="Abadi" panose="020B0604020104020204" pitchFamily="34" charset="0"/>
            </a:endParaRPr>
          </a:p>
        </p:txBody>
      </p:sp>
      <p:pic>
        <p:nvPicPr>
          <p:cNvPr id="9" name="Picture 8" descr="A group of people watching a television&#10;&#10;Description automatically generated with medium confidence">
            <a:extLst>
              <a:ext uri="{FF2B5EF4-FFF2-40B4-BE49-F238E27FC236}">
                <a16:creationId xmlns:a16="http://schemas.microsoft.com/office/drawing/2014/main" id="{758F0105-1959-F977-B1B6-C006FFCA1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9" y="2442117"/>
            <a:ext cx="3689477" cy="2286000"/>
          </a:xfrm>
          <a:prstGeom prst="rect">
            <a:avLst/>
          </a:prstGeom>
        </p:spPr>
      </p:pic>
      <p:pic>
        <p:nvPicPr>
          <p:cNvPr id="11" name="Picture 10" descr="A person standing outside a house&#10;&#10;Description automatically generated with low confidence">
            <a:extLst>
              <a:ext uri="{FF2B5EF4-FFF2-40B4-BE49-F238E27FC236}">
                <a16:creationId xmlns:a16="http://schemas.microsoft.com/office/drawing/2014/main" id="{BEB6F56C-F6C6-5F25-CA11-38374E31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25" y="1907128"/>
            <a:ext cx="4619714" cy="278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34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6F82A-BC0F-6449-531D-169112C5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20" y="205105"/>
            <a:ext cx="10515600" cy="1325563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Types of mortgage available </a:t>
            </a:r>
          </a:p>
        </p:txBody>
      </p:sp>
      <p:pic>
        <p:nvPicPr>
          <p:cNvPr id="5" name="Picture 4" descr="A person and person writing on a contract&#10;&#10;Description automatically generated">
            <a:extLst>
              <a:ext uri="{FF2B5EF4-FFF2-40B4-BE49-F238E27FC236}">
                <a16:creationId xmlns:a16="http://schemas.microsoft.com/office/drawing/2014/main" id="{09E5DC0A-65EB-B015-3A6F-C1A9D19E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79" y="1154430"/>
            <a:ext cx="6896109" cy="45974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959B7-0A29-D180-3F53-46A7B6968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" y="157416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>
                <a:latin typeface="Abadi" panose="020B0604020104020204" pitchFamily="34" charset="0"/>
              </a:rPr>
              <a:t>Fixed-rate </a:t>
            </a:r>
          </a:p>
          <a:p>
            <a:r>
              <a:rPr lang="en-GB" sz="2600" dirty="0">
                <a:latin typeface="Abadi" panose="020B0604020104020204" pitchFamily="34" charset="0"/>
              </a:rPr>
              <a:t>Variable- rate </a:t>
            </a:r>
          </a:p>
          <a:p>
            <a:r>
              <a:rPr lang="en-GB" sz="2600" dirty="0">
                <a:latin typeface="Abadi" panose="020B0604020104020204" pitchFamily="34" charset="0"/>
              </a:rPr>
              <a:t>Discount Mortgages </a:t>
            </a:r>
          </a:p>
          <a:p>
            <a:r>
              <a:rPr lang="en-GB" sz="2600" dirty="0">
                <a:latin typeface="Abadi" panose="020B0604020104020204" pitchFamily="34" charset="0"/>
              </a:rPr>
              <a:t>Tracker Mortgage </a:t>
            </a:r>
          </a:p>
          <a:p>
            <a:r>
              <a:rPr lang="en-GB" sz="2600" dirty="0">
                <a:latin typeface="Abadi" panose="020B0604020104020204" pitchFamily="34" charset="0"/>
              </a:rPr>
              <a:t>Capped rate Mortgage </a:t>
            </a:r>
          </a:p>
          <a:p>
            <a:r>
              <a:rPr lang="en-GB" sz="2600" dirty="0">
                <a:latin typeface="Abadi" panose="020B0604020104020204" pitchFamily="34" charset="0"/>
              </a:rPr>
              <a:t>Offset Mortgage </a:t>
            </a:r>
          </a:p>
          <a:p>
            <a:r>
              <a:rPr lang="en-GB" sz="2600" dirty="0">
                <a:latin typeface="Abadi" panose="020B0604020104020204" pitchFamily="34" charset="0"/>
              </a:rPr>
              <a:t>Buy to let mortgage </a:t>
            </a:r>
          </a:p>
          <a:p>
            <a:r>
              <a:rPr lang="en-GB" sz="2600" dirty="0">
                <a:latin typeface="Abadi" panose="020B0604020104020204" pitchFamily="34" charset="0"/>
              </a:rPr>
              <a:t>Second Mortgage </a:t>
            </a:r>
            <a:br>
              <a:rPr lang="en-GB" sz="2600" dirty="0">
                <a:latin typeface="Abadi" panose="020B0604020104020204" pitchFamily="34" charset="0"/>
              </a:rPr>
            </a:br>
            <a:r>
              <a:rPr lang="en-GB" sz="2600" dirty="0">
                <a:latin typeface="Abadi" panose="020B0604020104020204" pitchFamily="34" charset="0"/>
              </a:rPr>
              <a:t>(using the first home as security) </a:t>
            </a:r>
          </a:p>
          <a:p>
            <a:r>
              <a:rPr lang="en-GB" sz="2600" dirty="0">
                <a:latin typeface="Abadi" panose="020B0604020104020204" pitchFamily="34" charset="0"/>
              </a:rPr>
              <a:t>Commercial Mortgage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6820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CCE6A-CE34-BBA7-BD3E-7A5456247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Why is financial literacy important?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1A85F-0010-9376-4CC0-E31B4AD2D49E}"/>
              </a:ext>
            </a:extLst>
          </p:cNvPr>
          <p:cNvSpPr txBox="1"/>
          <p:nvPr/>
        </p:nvSpPr>
        <p:spPr>
          <a:xfrm>
            <a:off x="2728040" y="6032754"/>
            <a:ext cx="289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What is debt?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86E41-EE07-E4E1-B7BA-5D5981470FEF}"/>
              </a:ext>
            </a:extLst>
          </p:cNvPr>
          <p:cNvSpPr txBox="1"/>
          <p:nvPr/>
        </p:nvSpPr>
        <p:spPr>
          <a:xfrm>
            <a:off x="922532" y="2579717"/>
            <a:ext cx="44378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badi" panose="020B0604020104020204" pitchFamily="34" charset="0"/>
              </a:rPr>
              <a:t>Half of UK adults need urgent help managing their money</a:t>
            </a:r>
          </a:p>
          <a:p>
            <a:r>
              <a:rPr lang="en-GB" dirty="0">
                <a:latin typeface="Abadi" panose="020B0604020104020204" pitchFamily="34" charset="0"/>
              </a:rPr>
              <a:t>As the cost-of-living crisis bites, consumers say better financial education would reduce indebtedness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11B728E-9317-5195-4790-21A32CFFF762}"/>
              </a:ext>
            </a:extLst>
          </p:cNvPr>
          <p:cNvCxnSpPr/>
          <p:nvPr/>
        </p:nvCxnSpPr>
        <p:spPr>
          <a:xfrm>
            <a:off x="0" y="1792224"/>
            <a:ext cx="5583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8236E9-1EF9-1F64-DE64-80E6A65A89D8}"/>
              </a:ext>
            </a:extLst>
          </p:cNvPr>
          <p:cNvCxnSpPr>
            <a:cxnSpLocks/>
          </p:cNvCxnSpPr>
          <p:nvPr/>
        </p:nvCxnSpPr>
        <p:spPr>
          <a:xfrm flipV="1">
            <a:off x="6224016" y="5381625"/>
            <a:ext cx="0" cy="1476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158F5940-696A-C226-B61C-3ECD6694C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47" y="2218945"/>
            <a:ext cx="6191007" cy="2383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9D52A1-6FDE-2CD9-EBE8-A8F0131F6F4D}"/>
              </a:ext>
            </a:extLst>
          </p:cNvPr>
          <p:cNvSpPr txBox="1"/>
          <p:nvPr/>
        </p:nvSpPr>
        <p:spPr>
          <a:xfrm>
            <a:off x="6599663" y="5690508"/>
            <a:ext cx="31444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How do you get into debt? </a:t>
            </a:r>
          </a:p>
        </p:txBody>
      </p:sp>
    </p:spTree>
    <p:extLst>
      <p:ext uri="{BB962C8B-B14F-4D97-AF65-F5344CB8AC3E}">
        <p14:creationId xmlns:p14="http://schemas.microsoft.com/office/powerpoint/2010/main" val="1322193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4CFA4-976C-72B5-C03C-84D4D858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30" y="112992"/>
            <a:ext cx="10515600" cy="1325563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How much can you borrow?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E9BB-505D-5E66-F116-4343DFFB7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9630" y="1253331"/>
            <a:ext cx="1168264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That depends on…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Your age! 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Your total household income 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The value of the property 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The lender’s estimate of what you </a:t>
            </a:r>
            <a:br>
              <a:rPr lang="en-GB" sz="2400" dirty="0">
                <a:latin typeface="Abadi" panose="020B0604020104020204" pitchFamily="34" charset="0"/>
              </a:rPr>
            </a:br>
            <a:r>
              <a:rPr lang="en-GB" sz="2400" dirty="0">
                <a:latin typeface="Abadi" panose="020B0604020104020204" pitchFamily="34" charset="0"/>
              </a:rPr>
              <a:t>can afford 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How secure your job is 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Your credit score 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How much deposit you have </a:t>
            </a:r>
            <a:br>
              <a:rPr lang="en-GB" sz="2400" dirty="0">
                <a:latin typeface="Abadi" panose="020B0604020104020204" pitchFamily="34" charset="0"/>
              </a:rPr>
            </a:br>
            <a:r>
              <a:rPr lang="en-GB" sz="2400" dirty="0">
                <a:latin typeface="Abadi" panose="020B0604020104020204" pitchFamily="34" charset="0"/>
              </a:rPr>
              <a:t>(typically, 20-25% will get you </a:t>
            </a:r>
            <a:br>
              <a:rPr lang="en-GB" sz="2400" dirty="0">
                <a:latin typeface="Abadi" panose="020B0604020104020204" pitchFamily="34" charset="0"/>
              </a:rPr>
            </a:br>
            <a:r>
              <a:rPr lang="en-GB" sz="2400" dirty="0">
                <a:latin typeface="Abadi" panose="020B0604020104020204" pitchFamily="34" charset="0"/>
              </a:rPr>
              <a:t>a good mortgage deal) </a:t>
            </a:r>
          </a:p>
        </p:txBody>
      </p:sp>
      <p:pic>
        <p:nvPicPr>
          <p:cNvPr id="5" name="Picture 4" descr="A hand holding a scale with a person sitting on it&#10;&#10;Description automatically generated">
            <a:extLst>
              <a:ext uri="{FF2B5EF4-FFF2-40B4-BE49-F238E27FC236}">
                <a16:creationId xmlns:a16="http://schemas.microsoft.com/office/drawing/2014/main" id="{1466410D-93A6-BB3F-E003-6AE1C7F73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30" y="1122604"/>
            <a:ext cx="6005518" cy="48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16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85FDF-DE07-AF80-6E76-FC9E6D69B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Deposits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3807F-8010-6836-26E6-439595412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Average UK house price </a:t>
            </a:r>
            <a:br>
              <a:rPr lang="en-GB" sz="2400" dirty="0">
                <a:latin typeface="Abadi" panose="020B0604020104020204" pitchFamily="34" charset="0"/>
              </a:rPr>
            </a:br>
            <a:r>
              <a:rPr lang="en-GB" sz="2400" dirty="0">
                <a:latin typeface="Abadi" panose="020B0604020104020204" pitchFamily="34" charset="0"/>
              </a:rPr>
              <a:t>in Jan 2023 was </a:t>
            </a:r>
            <a:r>
              <a:rPr lang="en-GB" sz="2400" b="1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£258,297</a:t>
            </a:r>
          </a:p>
          <a:p>
            <a:pPr marL="0" indent="0">
              <a:buNone/>
            </a:pPr>
            <a:endParaRPr lang="en-GB" sz="2400" b="1" dirty="0">
              <a:solidFill>
                <a:srgbClr val="11111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111111"/>
                </a:solidFill>
                <a:latin typeface="Abadi" panose="020B0604020104020204" pitchFamily="34" charset="0"/>
              </a:rPr>
              <a:t>The average deposit (2023) </a:t>
            </a:r>
            <a:br>
              <a:rPr lang="en-GB" sz="2400" dirty="0">
                <a:solidFill>
                  <a:srgbClr val="111111"/>
                </a:solidFill>
                <a:latin typeface="Abadi" panose="020B0604020104020204" pitchFamily="34" charset="0"/>
              </a:rPr>
            </a:br>
            <a:r>
              <a:rPr lang="en-GB" sz="2400" dirty="0">
                <a:solidFill>
                  <a:srgbClr val="111111"/>
                </a:solidFill>
                <a:latin typeface="Abadi" panose="020B0604020104020204" pitchFamily="34" charset="0"/>
              </a:rPr>
              <a:t>is </a:t>
            </a:r>
            <a:r>
              <a:rPr lang="en-GB" sz="2400" b="1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£61,000</a:t>
            </a:r>
          </a:p>
          <a:p>
            <a:pPr marL="0" indent="0">
              <a:buNone/>
            </a:pPr>
            <a:endParaRPr lang="en-GB" sz="2400" b="1" dirty="0">
              <a:solidFill>
                <a:srgbClr val="11111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111111"/>
                </a:solidFill>
                <a:latin typeface="Abadi" panose="020B0604020104020204" pitchFamily="34" charset="0"/>
              </a:rPr>
              <a:t>That’s a lot of budgeting! </a:t>
            </a:r>
            <a:endParaRPr lang="en-GB" sz="2400" b="1" dirty="0">
              <a:latin typeface="Abadi" panose="020B0604020104020204" pitchFamily="34" charset="0"/>
            </a:endParaRPr>
          </a:p>
        </p:txBody>
      </p:sp>
      <p:pic>
        <p:nvPicPr>
          <p:cNvPr id="7" name="Picture 6" descr="A group of people with a dart in the piggy bank&#10;&#10;Description automatically generated">
            <a:extLst>
              <a:ext uri="{FF2B5EF4-FFF2-40B4-BE49-F238E27FC236}">
                <a16:creationId xmlns:a16="http://schemas.microsoft.com/office/drawing/2014/main" id="{298FF843-DCEB-4BAF-3A91-FD406828D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14" y="438144"/>
            <a:ext cx="8121025" cy="5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12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3ECF-B804-17FB-3917-BA3C2F77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47" y="98201"/>
            <a:ext cx="10515600" cy="1325563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Credit cards and Store cards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F5421-C989-77DD-C169-22504251F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97" y="1253331"/>
            <a:ext cx="761999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>
                <a:latin typeface="Abadi" panose="020B0604020104020204" pitchFamily="34" charset="0"/>
              </a:rPr>
              <a:t>Scenario:</a:t>
            </a: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You go into your favourite clothing store and spend £200 on clothes. At the till, the store assistant offers you an </a:t>
            </a:r>
            <a:r>
              <a:rPr lang="en-US" sz="2400" dirty="0">
                <a:latin typeface="Abadi" panose="020B0604020104020204" pitchFamily="34" charset="0"/>
              </a:rPr>
              <a:t>interest-free store card, which means you will pay nothing today. As a thank you for taking out a store card, you get 20% off, so you have </a:t>
            </a:r>
            <a:r>
              <a:rPr lang="en-GB" sz="2400" dirty="0">
                <a:latin typeface="Abadi" panose="020B0604020104020204" pitchFamily="34" charset="0"/>
              </a:rPr>
              <a:t>actually saved yourself £40.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Do you:</a:t>
            </a:r>
          </a:p>
          <a:p>
            <a:pPr marL="514350" indent="-514350">
              <a:buAutoNum type="alphaUcParenR"/>
            </a:pPr>
            <a:r>
              <a:rPr lang="en-GB" sz="2400" dirty="0">
                <a:latin typeface="Abadi" panose="020B0604020104020204" pitchFamily="34" charset="0"/>
              </a:rPr>
              <a:t>Say “yes!”</a:t>
            </a:r>
          </a:p>
          <a:p>
            <a:pPr marL="514350" indent="-514350">
              <a:buAutoNum type="alphaUcParenR"/>
            </a:pPr>
            <a:r>
              <a:rPr lang="en-GB" sz="2400" dirty="0">
                <a:latin typeface="Abadi" panose="020B0604020104020204" pitchFamily="34" charset="0"/>
              </a:rPr>
              <a:t>Say “no thanks” </a:t>
            </a:r>
          </a:p>
        </p:txBody>
      </p:sp>
      <p:pic>
        <p:nvPicPr>
          <p:cNvPr id="5" name="Picture 4" descr="A hand holding a phone and a credit card&#10;&#10;Description automatically generated">
            <a:extLst>
              <a:ext uri="{FF2B5EF4-FFF2-40B4-BE49-F238E27FC236}">
                <a16:creationId xmlns:a16="http://schemas.microsoft.com/office/drawing/2014/main" id="{3BE927AA-21E4-ACA6-5E59-0C14EF0D7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37" y="1828800"/>
            <a:ext cx="754380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4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5914A-6017-DFF8-C022-D5A26B0E9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Let’s look at both options </a:t>
            </a:r>
            <a:br>
              <a:rPr lang="en-GB" b="1" dirty="0">
                <a:latin typeface="Abadi" panose="020B0604020104020204" pitchFamily="34" charset="0"/>
              </a:rPr>
            </a:br>
            <a:r>
              <a:rPr lang="en-GB" b="1" dirty="0">
                <a:solidFill>
                  <a:srgbClr val="7030A0"/>
                </a:solidFill>
                <a:latin typeface="Abadi" panose="020B0604020104020204" pitchFamily="34" charset="0"/>
              </a:rPr>
              <a:t>A) The store card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3D93-14AC-C73A-4FA9-04B5E393F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490" y="2374265"/>
            <a:ext cx="5619750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You save £40</a:t>
            </a:r>
          </a:p>
          <a:p>
            <a:r>
              <a:rPr lang="en-GB" sz="2400" dirty="0">
                <a:latin typeface="Abadi" panose="020B0604020104020204" pitchFamily="34" charset="0"/>
              </a:rPr>
              <a:t>You have £200 extra this month than you thought as you have 4 weeks to pay it off </a:t>
            </a:r>
          </a:p>
          <a:p>
            <a:r>
              <a:rPr lang="en-GB" sz="2400" dirty="0">
                <a:latin typeface="Abadi" panose="020B0604020104020204" pitchFamily="34" charset="0"/>
              </a:rPr>
              <a:t>You can pay off in instalments so won’t notice it  </a:t>
            </a:r>
          </a:p>
          <a:p>
            <a:r>
              <a:rPr lang="en-GB" sz="2400" dirty="0">
                <a:latin typeface="Abadi" panose="020B0604020104020204" pitchFamily="34" charset="0"/>
              </a:rPr>
              <a:t>You can use it in the future when needed                                               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37BB3-40C4-86A3-7C01-65862B2CA73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68680" y="1852613"/>
            <a:ext cx="5157788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Abadi" panose="020B0604020104020204" pitchFamily="34" charset="0"/>
              </a:rPr>
              <a:t>Advantages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5194D1-87A4-44DA-7983-7A9C6A4F31C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77343" y="1841183"/>
            <a:ext cx="5183187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Abadi" panose="020B0604020104020204" pitchFamily="34" charset="0"/>
              </a:rPr>
              <a:t>Disadvantages</a:t>
            </a:r>
            <a:r>
              <a:rPr lang="en-GB" sz="2400" dirty="0"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C45A19-6DC9-7D10-8689-39476E24C61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77343" y="2374265"/>
            <a:ext cx="4741227" cy="3684588"/>
          </a:xfrm>
        </p:spPr>
        <p:txBody>
          <a:bodyPr/>
          <a:lstStyle/>
          <a:p>
            <a:r>
              <a:rPr lang="en-GB" sz="2400" dirty="0">
                <a:latin typeface="Abadi" panose="020B0604020104020204" pitchFamily="34" charset="0"/>
              </a:rPr>
              <a:t>You will be charged 28% interest if you do not pay it off in one go </a:t>
            </a:r>
          </a:p>
          <a:p>
            <a:r>
              <a:rPr lang="en-GB" sz="2400" dirty="0">
                <a:latin typeface="Abadi" panose="020B0604020104020204" pitchFamily="34" charset="0"/>
              </a:rPr>
              <a:t>You have to be disciplined to pay it all off </a:t>
            </a:r>
          </a:p>
          <a:p>
            <a:r>
              <a:rPr lang="en-GB" sz="2400" dirty="0">
                <a:latin typeface="Abadi" panose="020B0604020104020204" pitchFamily="34" charset="0"/>
              </a:rPr>
              <a:t>You may be tempted to spend a lot more next time as you have a limit of £1,000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7972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07C62-9750-577C-A484-F379CACE5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69659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Abadi" panose="020B0604020104020204" pitchFamily="34" charset="0"/>
              </a:rPr>
              <a:t>B) No store card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A0333-8C41-D9B0-73B3-25104D410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2602865"/>
            <a:ext cx="4693920" cy="435133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You are less likely to get into debt </a:t>
            </a:r>
          </a:p>
          <a:p>
            <a:r>
              <a:rPr lang="en-GB" sz="2400" dirty="0">
                <a:latin typeface="Abadi" panose="020B0604020104020204" pitchFamily="34" charset="0"/>
              </a:rPr>
              <a:t>You will not have to pay any interest </a:t>
            </a:r>
          </a:p>
          <a:p>
            <a:r>
              <a:rPr lang="en-GB" sz="2400" dirty="0">
                <a:latin typeface="Abadi" panose="020B0604020104020204" pitchFamily="34" charset="0"/>
              </a:rPr>
              <a:t>You learn the value of purchasing what you can afford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A3065-D466-8895-4801-4131268CBEA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48690" y="1955483"/>
            <a:ext cx="5157788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Abadi" panose="020B0604020104020204" pitchFamily="34" charset="0"/>
              </a:rPr>
              <a:t>Advantages</a:t>
            </a:r>
            <a:endParaRPr lang="en-GB" sz="3200" b="1" dirty="0">
              <a:latin typeface="Abadi" panose="020B0604020104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044D8-7785-8A88-7493-3D5A47B94C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77343" y="1955483"/>
            <a:ext cx="5183187" cy="823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latin typeface="Abadi" panose="020B0604020104020204" pitchFamily="34" charset="0"/>
              </a:rPr>
              <a:t>Disadvantages</a:t>
            </a:r>
            <a:r>
              <a:rPr lang="en-GB" sz="2400" dirty="0">
                <a:latin typeface="Abadi" panose="020B0604020104020204" pitchFamily="34" charset="0"/>
              </a:rPr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FB6DB-AE53-FCF0-C0E0-A311FA02DA7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654483" y="2596515"/>
            <a:ext cx="5183187" cy="368458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badi" panose="020B0604020104020204" pitchFamily="34" charset="0"/>
              </a:rPr>
              <a:t>You don’t save £40 </a:t>
            </a:r>
          </a:p>
          <a:p>
            <a:endParaRPr lang="en-GB" sz="2400" dirty="0">
              <a:latin typeface="Abadi" panose="020B0604020104020204" pitchFamily="34" charset="0"/>
            </a:endParaRPr>
          </a:p>
          <a:p>
            <a:endParaRPr lang="en-GB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57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98FD6D3-DA5B-D60B-132B-296FA6940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What is compound interest? </a:t>
            </a:r>
          </a:p>
        </p:txBody>
      </p:sp>
      <p:pic>
        <p:nvPicPr>
          <p:cNvPr id="2" name="Online Media 1" title="Compound Interest Explained in One Minute">
            <a:hlinkClick r:id="" action="ppaction://media"/>
            <a:extLst>
              <a:ext uri="{FF2B5EF4-FFF2-40B4-BE49-F238E27FC236}">
                <a16:creationId xmlns:a16="http://schemas.microsoft.com/office/drawing/2014/main" id="{63C9B8AF-78AD-D6C1-FC16-A787EF2640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42276" y="1733988"/>
            <a:ext cx="6409558" cy="36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C9BF5-FA34-690B-0315-A09CF177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Compound interest also applies to debt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C65F2-3030-5680-3544-516EC2709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6846"/>
            <a:ext cx="4038600" cy="2197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badi" panose="020B0604020104020204" pitchFamily="34" charset="0"/>
              </a:rPr>
              <a:t>If you do not pay off the total balance, interest will be added,</a:t>
            </a:r>
            <a:r>
              <a:rPr lang="en-GB" sz="2400" dirty="0">
                <a:latin typeface="Abadi" panose="020B0604020104020204" pitchFamily="34" charset="0"/>
              </a:rPr>
              <a:t> and the total amount you have to pay back will continue to grow! </a:t>
            </a:r>
          </a:p>
        </p:txBody>
      </p:sp>
      <p:pic>
        <p:nvPicPr>
          <p:cNvPr id="5" name="Picture 4" descr="A person standing in front of a sign with coins falling out of it&#10;&#10;Description automatically generated">
            <a:extLst>
              <a:ext uri="{FF2B5EF4-FFF2-40B4-BE49-F238E27FC236}">
                <a16:creationId xmlns:a16="http://schemas.microsoft.com/office/drawing/2014/main" id="{E5A7353E-3007-321B-6DA5-D6E490695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49" y="1193800"/>
            <a:ext cx="7029460" cy="46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40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DCD9-AA07-472C-9D3A-27C6624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badi" panose="020B0604020104020204" pitchFamily="34" charset="0"/>
              </a:rPr>
              <a:t>Other big financial decisions</a:t>
            </a:r>
            <a:endParaRPr lang="en-GB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4" name="Picture 3" descr="A group of hands throwing graduation caps&#10;&#10;Description automatically generated">
            <a:extLst>
              <a:ext uri="{FF2B5EF4-FFF2-40B4-BE49-F238E27FC236}">
                <a16:creationId xmlns:a16="http://schemas.microsoft.com/office/drawing/2014/main" id="{17D652B9-1F73-3171-8CEA-A54E86BDE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1574800"/>
            <a:ext cx="3642361" cy="2428240"/>
          </a:xfrm>
          <a:prstGeom prst="rect">
            <a:avLst/>
          </a:prstGeom>
        </p:spPr>
      </p:pic>
      <p:pic>
        <p:nvPicPr>
          <p:cNvPr id="5" name="Picture 4" descr="A house with a black background&#10;&#10;Description automatically generated">
            <a:extLst>
              <a:ext uri="{FF2B5EF4-FFF2-40B4-BE49-F238E27FC236}">
                <a16:creationId xmlns:a16="http://schemas.microsoft.com/office/drawing/2014/main" id="{13115E3F-AB00-D9F8-1534-6C4527D97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82" y="3281680"/>
            <a:ext cx="3078480" cy="3078480"/>
          </a:xfrm>
          <a:prstGeom prst="rect">
            <a:avLst/>
          </a:prstGeom>
        </p:spPr>
      </p:pic>
      <p:pic>
        <p:nvPicPr>
          <p:cNvPr id="11" name="Picture 10" descr="A person and person in a wedding dress&#10;&#10;Description automatically generated">
            <a:extLst>
              <a:ext uri="{FF2B5EF4-FFF2-40B4-BE49-F238E27FC236}">
                <a16:creationId xmlns:a16="http://schemas.microsoft.com/office/drawing/2014/main" id="{00C54490-B3E2-B61B-A77E-FB592130F5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60" y="1375213"/>
            <a:ext cx="4042835" cy="2170628"/>
          </a:xfrm>
          <a:prstGeom prst="rect">
            <a:avLst/>
          </a:prstGeom>
        </p:spPr>
      </p:pic>
      <p:pic>
        <p:nvPicPr>
          <p:cNvPr id="13" name="Picture 12" descr="A orange suitcase with wheels&#10;&#10;Description automatically generated">
            <a:extLst>
              <a:ext uri="{FF2B5EF4-FFF2-40B4-BE49-F238E27FC236}">
                <a16:creationId xmlns:a16="http://schemas.microsoft.com/office/drawing/2014/main" id="{47A84EE4-6663-8AE6-5642-51A9F2450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40" y="487680"/>
            <a:ext cx="2860046" cy="2860046"/>
          </a:xfrm>
          <a:prstGeom prst="rect">
            <a:avLst/>
          </a:prstGeom>
        </p:spPr>
      </p:pic>
      <p:pic>
        <p:nvPicPr>
          <p:cNvPr id="15" name="Picture 14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54B14F6F-FBB5-AEFB-5EE8-C78CB18E72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3722820"/>
            <a:ext cx="4226560" cy="20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01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DCD9-AA07-472C-9D3A-27C6624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badi" panose="020B0604020104020204" pitchFamily="34" charset="0"/>
              </a:rPr>
              <a:t>University</a:t>
            </a:r>
            <a:endParaRPr lang="en-GB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141C7-3954-4857-BFE2-0A1FBA38F86E}"/>
              </a:ext>
            </a:extLst>
          </p:cNvPr>
          <p:cNvSpPr txBox="1">
            <a:spLocks/>
          </p:cNvSpPr>
          <p:nvPr/>
        </p:nvSpPr>
        <p:spPr>
          <a:xfrm>
            <a:off x="838200" y="1306770"/>
            <a:ext cx="9721012" cy="1183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tx1"/>
                </a:solidFill>
                <a:latin typeface="Abadi" panose="020B0604020104020204" pitchFamily="34" charset="0"/>
              </a:rPr>
              <a:t>How much does it cost to send a student to a UK University each year?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68E64-8141-4198-8B32-01F8011BA1DB}"/>
              </a:ext>
            </a:extLst>
          </p:cNvPr>
          <p:cNvSpPr txBox="1"/>
          <p:nvPr/>
        </p:nvSpPr>
        <p:spPr>
          <a:xfrm>
            <a:off x="838200" y="2260858"/>
            <a:ext cx="107965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£9,250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13,700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18,800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25,000</a:t>
            </a:r>
          </a:p>
          <a:p>
            <a:endParaRPr lang="en-GB" sz="2400" dirty="0">
              <a:latin typeface="Abadi" panose="020B0604020104020204" pitchFamily="34" charset="0"/>
            </a:endParaRPr>
          </a:p>
          <a:p>
            <a:pPr marL="342900" indent="-342900">
              <a:buAutoNum type="alphaLcParenR"/>
            </a:pPr>
            <a:endParaRPr lang="en-GB" sz="2400" dirty="0">
              <a:latin typeface="Abadi" panose="020B0604020104020204" pitchFamily="34" charset="0"/>
            </a:endParaRPr>
          </a:p>
          <a:p>
            <a:endParaRPr lang="en-GB" sz="2400" dirty="0">
              <a:latin typeface="Abadi" panose="020B0604020104020204" pitchFamily="34" charset="0"/>
            </a:endParaRPr>
          </a:p>
        </p:txBody>
      </p:sp>
      <p:pic>
        <p:nvPicPr>
          <p:cNvPr id="7" name="Picture 6" descr="A group of hands throwing graduation caps&#10;&#10;Description automatically generated">
            <a:extLst>
              <a:ext uri="{FF2B5EF4-FFF2-40B4-BE49-F238E27FC236}">
                <a16:creationId xmlns:a16="http://schemas.microsoft.com/office/drawing/2014/main" id="{2407197F-2C38-30E1-6196-FDFDF7842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0" y="2057400"/>
            <a:ext cx="5875030" cy="367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08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DCD9-AA07-472C-9D3A-27C6624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badi" panose="020B0604020104020204" pitchFamily="34" charset="0"/>
              </a:rPr>
              <a:t>University</a:t>
            </a:r>
            <a:endParaRPr lang="en-GB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141C7-3954-4857-BFE2-0A1FBA38F86E}"/>
              </a:ext>
            </a:extLst>
          </p:cNvPr>
          <p:cNvSpPr txBox="1">
            <a:spLocks/>
          </p:cNvSpPr>
          <p:nvPr/>
        </p:nvSpPr>
        <p:spPr>
          <a:xfrm>
            <a:off x="838200" y="1306770"/>
            <a:ext cx="9721012" cy="1183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tx1"/>
                </a:solidFill>
                <a:latin typeface="Abadi" panose="020B0604020104020204" pitchFamily="34" charset="0"/>
              </a:rPr>
              <a:t>How much does it cost to send a student to University each year, bearing in mind: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68E64-8141-4198-8B32-01F8011BA1DB}"/>
              </a:ext>
            </a:extLst>
          </p:cNvPr>
          <p:cNvSpPr txBox="1"/>
          <p:nvPr/>
        </p:nvSpPr>
        <p:spPr>
          <a:xfrm>
            <a:off x="838200" y="2632333"/>
            <a:ext cx="10796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Tuition fees		</a:t>
            </a:r>
            <a:endParaRPr lang="en-GB" sz="24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Accommodation	</a:t>
            </a:r>
            <a:endParaRPr lang="en-GB" sz="24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Living costs		</a:t>
            </a:r>
            <a:endParaRPr lang="en-GB" sz="24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r>
              <a:rPr lang="en-GB" sz="2400" dirty="0">
                <a:latin typeface="Abadi" panose="020B0604020104020204" pitchFamily="34" charset="0"/>
              </a:rPr>
              <a:t> 			</a:t>
            </a:r>
            <a:endParaRPr lang="en-GB" sz="24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8" name="Picture 7" descr="A group of hands throwing graduation caps&#10;&#10;Description automatically generated">
            <a:extLst>
              <a:ext uri="{FF2B5EF4-FFF2-40B4-BE49-F238E27FC236}">
                <a16:creationId xmlns:a16="http://schemas.microsoft.com/office/drawing/2014/main" id="{361FFEC9-FDA8-D557-ACB7-3436F0D44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0" y="1818640"/>
            <a:ext cx="5875030" cy="39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0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69A830-72E9-7853-7535-E24C623A834F}"/>
              </a:ext>
            </a:extLst>
          </p:cNvPr>
          <p:cNvSpPr txBox="1"/>
          <p:nvPr/>
        </p:nvSpPr>
        <p:spPr>
          <a:xfrm>
            <a:off x="468236" y="795827"/>
            <a:ext cx="2015582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How many of you have ever received pocket money or an allowance?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C8F415-F278-3ECC-F166-8F7459E12BAD}"/>
              </a:ext>
            </a:extLst>
          </p:cNvPr>
          <p:cNvSpPr txBox="1"/>
          <p:nvPr/>
        </p:nvSpPr>
        <p:spPr>
          <a:xfrm>
            <a:off x="3005951" y="458581"/>
            <a:ext cx="364366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How many of you have ever made a budget plan or savings plan?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EC916A-65A5-F526-8136-356D46A813B3}"/>
              </a:ext>
            </a:extLst>
          </p:cNvPr>
          <p:cNvSpPr txBox="1"/>
          <p:nvPr/>
        </p:nvSpPr>
        <p:spPr>
          <a:xfrm>
            <a:off x="7693878" y="745935"/>
            <a:ext cx="208992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What do you spend your money 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8AC93-D638-7BB4-8B63-0219B0DF836B}"/>
              </a:ext>
            </a:extLst>
          </p:cNvPr>
          <p:cNvSpPr txBox="1"/>
          <p:nvPr/>
        </p:nvSpPr>
        <p:spPr>
          <a:xfrm>
            <a:off x="3415526" y="2223263"/>
            <a:ext cx="364366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Who has a part time job?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BA05D9-46D9-0C97-0276-01460C4D18A8}"/>
              </a:ext>
            </a:extLst>
          </p:cNvPr>
          <p:cNvSpPr txBox="1"/>
          <p:nvPr/>
        </p:nvSpPr>
        <p:spPr>
          <a:xfrm>
            <a:off x="9170716" y="2079237"/>
            <a:ext cx="2075055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Who has considered what will happen when you retire?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F9476-0C3E-FA88-50E2-D389E17F511D}"/>
              </a:ext>
            </a:extLst>
          </p:cNvPr>
          <p:cNvSpPr txBox="1"/>
          <p:nvPr/>
        </p:nvSpPr>
        <p:spPr>
          <a:xfrm>
            <a:off x="1687320" y="3473348"/>
            <a:ext cx="233524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Who knows what deductions you’d expect to see on a payslip?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07E473-0DA4-21EE-6D70-DF51A8298547}"/>
              </a:ext>
            </a:extLst>
          </p:cNvPr>
          <p:cNvSpPr txBox="1"/>
          <p:nvPr/>
        </p:nvSpPr>
        <p:spPr>
          <a:xfrm>
            <a:off x="4936740" y="3677944"/>
            <a:ext cx="3643661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Do you have any idea how much interest you’d expect to pay on:</a:t>
            </a: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- A student loan?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 A store card? 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 A credit card?</a:t>
            </a:r>
          </a:p>
          <a:p>
            <a:pPr>
              <a:buFontTx/>
              <a:buChar char="-"/>
            </a:pPr>
            <a:r>
              <a:rPr lang="en-GB" sz="2400" dirty="0">
                <a:latin typeface="Abadi" panose="020B0604020104020204" pitchFamily="34" charset="0"/>
              </a:rPr>
              <a:t> A mortgage? </a:t>
            </a:r>
          </a:p>
        </p:txBody>
      </p:sp>
    </p:spTree>
    <p:extLst>
      <p:ext uri="{BB962C8B-B14F-4D97-AF65-F5344CB8AC3E}">
        <p14:creationId xmlns:p14="http://schemas.microsoft.com/office/powerpoint/2010/main" val="45579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DCD9-AA07-472C-9D3A-27C6624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badi" panose="020B0604020104020204" pitchFamily="34" charset="0"/>
              </a:rPr>
              <a:t>University</a:t>
            </a:r>
            <a:endParaRPr lang="en-GB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141C7-3954-4857-BFE2-0A1FBA38F86E}"/>
              </a:ext>
            </a:extLst>
          </p:cNvPr>
          <p:cNvSpPr txBox="1">
            <a:spLocks/>
          </p:cNvSpPr>
          <p:nvPr/>
        </p:nvSpPr>
        <p:spPr>
          <a:xfrm>
            <a:off x="838200" y="1306770"/>
            <a:ext cx="9721012" cy="1183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tx1"/>
                </a:solidFill>
                <a:latin typeface="Abadi" panose="020B0604020104020204" pitchFamily="34" charset="0"/>
              </a:rPr>
              <a:t>How much does it cost to send a student to University each year, bearing in mind: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68E64-8141-4198-8B32-01F8011BA1DB}"/>
              </a:ext>
            </a:extLst>
          </p:cNvPr>
          <p:cNvSpPr txBox="1"/>
          <p:nvPr/>
        </p:nvSpPr>
        <p:spPr>
          <a:xfrm>
            <a:off x="838200" y="2632333"/>
            <a:ext cx="10796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Tuition fees	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£9,250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Accommodation	</a:t>
            </a:r>
            <a:endParaRPr lang="en-GB" sz="24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Living costs		</a:t>
            </a:r>
            <a:endParaRPr lang="en-GB" sz="24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r>
              <a:rPr lang="en-GB" sz="2400" dirty="0">
                <a:latin typeface="Abadi" panose="020B0604020104020204" pitchFamily="34" charset="0"/>
              </a:rPr>
              <a:t> 			</a:t>
            </a:r>
            <a:endParaRPr lang="en-GB" sz="24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 descr="A group of hands throwing graduation caps&#10;&#10;Description automatically generated">
            <a:extLst>
              <a:ext uri="{FF2B5EF4-FFF2-40B4-BE49-F238E27FC236}">
                <a16:creationId xmlns:a16="http://schemas.microsoft.com/office/drawing/2014/main" id="{FFDBA900-14EB-B2FD-3303-5FDD708D6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0" y="1818640"/>
            <a:ext cx="5875030" cy="39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91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DCD9-AA07-472C-9D3A-27C6624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badi" panose="020B0604020104020204" pitchFamily="34" charset="0"/>
              </a:rPr>
              <a:t>University</a:t>
            </a:r>
            <a:endParaRPr lang="en-GB" sz="2800" b="1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141C7-3954-4857-BFE2-0A1FBA38F86E}"/>
              </a:ext>
            </a:extLst>
          </p:cNvPr>
          <p:cNvSpPr txBox="1">
            <a:spLocks/>
          </p:cNvSpPr>
          <p:nvPr/>
        </p:nvSpPr>
        <p:spPr>
          <a:xfrm>
            <a:off x="838200" y="1306770"/>
            <a:ext cx="9721012" cy="1183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tx1"/>
                </a:solidFill>
                <a:latin typeface="Abadi" panose="020B0604020104020204" pitchFamily="34" charset="0"/>
              </a:rPr>
              <a:t>How much does it cost to send a student to University each year, bearing in mind: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68E64-8141-4198-8B32-01F8011BA1DB}"/>
              </a:ext>
            </a:extLst>
          </p:cNvPr>
          <p:cNvSpPr txBox="1"/>
          <p:nvPr/>
        </p:nvSpPr>
        <p:spPr>
          <a:xfrm>
            <a:off x="838200" y="2632333"/>
            <a:ext cx="10796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Tuition fees	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£9,250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Accommodation	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£4,900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Living costs		</a:t>
            </a:r>
            <a:endParaRPr lang="en-GB" sz="24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r>
              <a:rPr lang="en-GB" sz="2400" dirty="0">
                <a:latin typeface="Abadi" panose="020B0604020104020204" pitchFamily="34" charset="0"/>
              </a:rPr>
              <a:t> 			</a:t>
            </a:r>
            <a:endParaRPr lang="en-GB" sz="28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 descr="A group of hands throwing graduation caps&#10;&#10;Description automatically generated">
            <a:extLst>
              <a:ext uri="{FF2B5EF4-FFF2-40B4-BE49-F238E27FC236}">
                <a16:creationId xmlns:a16="http://schemas.microsoft.com/office/drawing/2014/main" id="{9CE2B21A-87FF-E9E6-5744-C6C562BE0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0" y="1818640"/>
            <a:ext cx="5875030" cy="39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69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DCD9-AA07-472C-9D3A-27C6624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badi" panose="020B0604020104020204" pitchFamily="34" charset="0"/>
              </a:rPr>
              <a:t>University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141C7-3954-4857-BFE2-0A1FBA38F86E}"/>
              </a:ext>
            </a:extLst>
          </p:cNvPr>
          <p:cNvSpPr txBox="1">
            <a:spLocks/>
          </p:cNvSpPr>
          <p:nvPr/>
        </p:nvSpPr>
        <p:spPr>
          <a:xfrm>
            <a:off x="838200" y="1306770"/>
            <a:ext cx="9721012" cy="1183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tx1"/>
                </a:solidFill>
                <a:latin typeface="Abadi" panose="020B0604020104020204" pitchFamily="34" charset="0"/>
              </a:rPr>
              <a:t>How much does it cost to send a student to University each year, bearing in mind: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68E64-8141-4198-8B32-01F8011BA1DB}"/>
              </a:ext>
            </a:extLst>
          </p:cNvPr>
          <p:cNvSpPr txBox="1"/>
          <p:nvPr/>
        </p:nvSpPr>
        <p:spPr>
          <a:xfrm>
            <a:off x="838200" y="2632333"/>
            <a:ext cx="10796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Tuition fees	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£9,250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Accommodation	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£4,900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Living costs	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£4,650</a:t>
            </a:r>
          </a:p>
          <a:p>
            <a:r>
              <a:rPr lang="en-GB" sz="2400" dirty="0">
                <a:latin typeface="Abadi" panose="020B0604020104020204" pitchFamily="34" charset="0"/>
              </a:rPr>
              <a:t> 			</a:t>
            </a:r>
            <a:endParaRPr lang="en-GB" sz="28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pic>
        <p:nvPicPr>
          <p:cNvPr id="7" name="Picture 6" descr="A group of hands throwing graduation caps&#10;&#10;Description automatically generated">
            <a:extLst>
              <a:ext uri="{FF2B5EF4-FFF2-40B4-BE49-F238E27FC236}">
                <a16:creationId xmlns:a16="http://schemas.microsoft.com/office/drawing/2014/main" id="{1376FD02-6A92-5803-DD91-0A6FB0FF0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0" y="1818640"/>
            <a:ext cx="5875030" cy="39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6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DCD9-AA07-472C-9D3A-27C6624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badi" panose="020B0604020104020204" pitchFamily="34" charset="0"/>
              </a:rPr>
              <a:t>University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141C7-3954-4857-BFE2-0A1FBA38F86E}"/>
              </a:ext>
            </a:extLst>
          </p:cNvPr>
          <p:cNvSpPr txBox="1">
            <a:spLocks/>
          </p:cNvSpPr>
          <p:nvPr/>
        </p:nvSpPr>
        <p:spPr>
          <a:xfrm>
            <a:off x="838200" y="1306770"/>
            <a:ext cx="9721012" cy="1183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tx1"/>
                </a:solidFill>
                <a:latin typeface="Abadi" panose="020B0604020104020204" pitchFamily="34" charset="0"/>
              </a:rPr>
              <a:t>How much does it cost to send a student to University each year, bearing in mind: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68E64-8141-4198-8B32-01F8011BA1DB}"/>
              </a:ext>
            </a:extLst>
          </p:cNvPr>
          <p:cNvSpPr txBox="1"/>
          <p:nvPr/>
        </p:nvSpPr>
        <p:spPr>
          <a:xfrm>
            <a:off x="838200" y="2632333"/>
            <a:ext cx="10796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Tuition fees		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£9,250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Accommodation	          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£4,900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Living costs		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£4,650</a:t>
            </a:r>
          </a:p>
          <a:p>
            <a:r>
              <a:rPr lang="en-GB" sz="2400" dirty="0">
                <a:latin typeface="Abadi" panose="020B0604020104020204" pitchFamily="34" charset="0"/>
              </a:rPr>
              <a:t> 			</a:t>
            </a:r>
            <a:r>
              <a:rPr lang="en-GB" sz="2400" b="1" dirty="0">
                <a:solidFill>
                  <a:srgbClr val="FF0000"/>
                </a:solidFill>
                <a:latin typeface="Abadi" panose="020B0604020104020204" pitchFamily="34" charset="0"/>
              </a:rPr>
              <a:t>Total</a:t>
            </a: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	</a:t>
            </a:r>
            <a:r>
              <a:rPr lang="en-GB" sz="2400" b="1" dirty="0">
                <a:solidFill>
                  <a:srgbClr val="FF0000"/>
                </a:solidFill>
                <a:latin typeface="Abadi" panose="020B0604020104020204" pitchFamily="34" charset="0"/>
              </a:rPr>
              <a:t>£18,800</a:t>
            </a:r>
            <a:endParaRPr lang="en-GB" sz="2800" b="1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CC47B2-6D78-4DDA-BA0A-AF2D436C4722}"/>
              </a:ext>
            </a:extLst>
          </p:cNvPr>
          <p:cNvCxnSpPr/>
          <p:nvPr/>
        </p:nvCxnSpPr>
        <p:spPr>
          <a:xfrm>
            <a:off x="4546833" y="4169328"/>
            <a:ext cx="12835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899B28-D5B0-40F5-A865-DCB4FD1378E5}"/>
              </a:ext>
            </a:extLst>
          </p:cNvPr>
          <p:cNvCxnSpPr/>
          <p:nvPr/>
        </p:nvCxnSpPr>
        <p:spPr>
          <a:xfrm>
            <a:off x="4546833" y="4694436"/>
            <a:ext cx="12835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A group of hands throwing graduation caps&#10;&#10;Description automatically generated">
            <a:extLst>
              <a:ext uri="{FF2B5EF4-FFF2-40B4-BE49-F238E27FC236}">
                <a16:creationId xmlns:a16="http://schemas.microsoft.com/office/drawing/2014/main" id="{A308ED23-2A53-F3ED-605F-206A3C0A9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0" y="1818640"/>
            <a:ext cx="5875030" cy="39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326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DCD9-AA07-472C-9D3A-27C662414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Abadi" panose="020B0604020104020204" pitchFamily="34" charset="0"/>
              </a:rPr>
              <a:t>University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AE141C7-3954-4857-BFE2-0A1FBA38F86E}"/>
              </a:ext>
            </a:extLst>
          </p:cNvPr>
          <p:cNvSpPr txBox="1">
            <a:spLocks/>
          </p:cNvSpPr>
          <p:nvPr/>
        </p:nvSpPr>
        <p:spPr>
          <a:xfrm>
            <a:off x="838200" y="1306770"/>
            <a:ext cx="9721012" cy="1183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>
                <a:solidFill>
                  <a:schemeClr val="tx1"/>
                </a:solidFill>
                <a:latin typeface="Abadi" panose="020B0604020104020204" pitchFamily="34" charset="0"/>
              </a:rPr>
              <a:t>How much does it cost to send a student to a UK University each year?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68E64-8141-4198-8B32-01F8011BA1DB}"/>
              </a:ext>
            </a:extLst>
          </p:cNvPr>
          <p:cNvSpPr txBox="1"/>
          <p:nvPr/>
        </p:nvSpPr>
        <p:spPr>
          <a:xfrm>
            <a:off x="838200" y="2156083"/>
            <a:ext cx="107965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£9,250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13,700</a:t>
            </a:r>
          </a:p>
          <a:p>
            <a:pPr marL="342900" indent="-342900">
              <a:buAutoNum type="alphaLcParenR"/>
            </a:pPr>
            <a:r>
              <a:rPr lang="en-GB" sz="2400" dirty="0">
                <a:solidFill>
                  <a:srgbClr val="FF0000"/>
                </a:solidFill>
                <a:latin typeface="Abadi" panose="020B0604020104020204" pitchFamily="34" charset="0"/>
              </a:rPr>
              <a:t>18,800</a:t>
            </a:r>
          </a:p>
          <a:p>
            <a:pPr marL="342900" indent="-342900">
              <a:buAutoNum type="alphaLcParenR"/>
            </a:pPr>
            <a:r>
              <a:rPr lang="en-GB" sz="2400" dirty="0">
                <a:latin typeface="Abadi" panose="020B0604020104020204" pitchFamily="34" charset="0"/>
              </a:rPr>
              <a:t>25,000</a:t>
            </a:r>
          </a:p>
          <a:p>
            <a:endParaRPr lang="en-GB" sz="2400" dirty="0">
              <a:latin typeface="Abadi" panose="020B0604020104020204" pitchFamily="34" charset="0"/>
            </a:endParaRPr>
          </a:p>
          <a:p>
            <a:pPr marL="342900" indent="-342900">
              <a:buAutoNum type="alphaLcParenR"/>
            </a:pPr>
            <a:endParaRPr lang="en-GB" sz="2400" dirty="0">
              <a:latin typeface="Abadi" panose="020B0604020104020204" pitchFamily="34" charset="0"/>
            </a:endParaRPr>
          </a:p>
          <a:p>
            <a:endParaRPr lang="en-GB" sz="2800" dirty="0">
              <a:latin typeface="Abadi" panose="020B0604020104020204" pitchFamily="34" charset="0"/>
            </a:endParaRPr>
          </a:p>
        </p:txBody>
      </p:sp>
      <p:pic>
        <p:nvPicPr>
          <p:cNvPr id="7" name="Picture 6" descr="A group of hands throwing graduation caps&#10;&#10;Description automatically generated">
            <a:extLst>
              <a:ext uri="{FF2B5EF4-FFF2-40B4-BE49-F238E27FC236}">
                <a16:creationId xmlns:a16="http://schemas.microsoft.com/office/drawing/2014/main" id="{4C70AF0C-E78B-C3BE-E184-EA8818F63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0" y="1818640"/>
            <a:ext cx="5875030" cy="39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95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6CEB24-66EE-EC6D-0583-C02AF23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University </a:t>
            </a:r>
            <a:br>
              <a:rPr lang="en-GB" b="1" dirty="0">
                <a:latin typeface="Abadi" panose="020B0604020104020204" pitchFamily="34" charset="0"/>
              </a:rPr>
            </a:br>
            <a:r>
              <a:rPr lang="en-GB" b="1" dirty="0">
                <a:latin typeface="Abadi" panose="020B0604020104020204" pitchFamily="34" charset="0"/>
              </a:rPr>
              <a:t>Loan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9F6473-A9B7-DC6F-93E4-FDE5DF2C8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800" y="190534"/>
            <a:ext cx="5899925" cy="62813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7912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4557B-3839-B07A-1B29-E90E9718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Loan interest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959F8B-9228-96AC-1098-0C34DA7D2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73" y="1669465"/>
            <a:ext cx="8349753" cy="41255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7302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230C18-2737-6D8C-6837-D2EF589D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741045"/>
            <a:ext cx="11130280" cy="1325563"/>
          </a:xfrm>
        </p:spPr>
        <p:txBody>
          <a:bodyPr>
            <a:normAutofit/>
          </a:bodyPr>
          <a:lstStyle/>
          <a:p>
            <a:r>
              <a:rPr lang="en-GB" b="1" dirty="0">
                <a:latin typeface="Abadi" panose="020B0604020104020204" pitchFamily="34" charset="0"/>
              </a:rPr>
              <a:t>When are you likely to have paid it off? </a:t>
            </a:r>
            <a:br>
              <a:rPr lang="en-GB" b="1" dirty="0">
                <a:latin typeface="Abadi" panose="020B0604020104020204" pitchFamily="34" charset="0"/>
              </a:rPr>
            </a:br>
            <a:endParaRPr lang="en-GB" b="1" dirty="0">
              <a:latin typeface="Abadi" panose="020B0604020104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79A41B-F5D8-18B9-5C27-E54C052D5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What age do you think you will have paid off your student loan?</a:t>
            </a:r>
          </a:p>
          <a:p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A) 25</a:t>
            </a: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B) 30 </a:t>
            </a: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C) 35</a:t>
            </a: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D) 40+ </a:t>
            </a:r>
          </a:p>
        </p:txBody>
      </p:sp>
      <p:pic>
        <p:nvPicPr>
          <p:cNvPr id="5" name="Picture 4" descr="A group of women and a child&#10;&#10;Description automatically generated">
            <a:extLst>
              <a:ext uri="{FF2B5EF4-FFF2-40B4-BE49-F238E27FC236}">
                <a16:creationId xmlns:a16="http://schemas.microsoft.com/office/drawing/2014/main" id="{A4E18BF1-EB6F-3B88-ED76-512F7233E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80" y="2652486"/>
            <a:ext cx="7273045" cy="271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08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E0153D-E744-CC01-3782-C461FBE2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It can take up to 40 years!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D07A4-D5FD-2601-1082-7982A9C67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0596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So, if you graduate at 21, you can still be paying it off when you’re 61!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Although the average is 32,  many carry it well into their 40s. </a:t>
            </a:r>
          </a:p>
        </p:txBody>
      </p:sp>
      <p:pic>
        <p:nvPicPr>
          <p:cNvPr id="5" name="Picture 4" descr="A person holding a clock&#10;&#10;Description automatically generated">
            <a:extLst>
              <a:ext uri="{FF2B5EF4-FFF2-40B4-BE49-F238E27FC236}">
                <a16:creationId xmlns:a16="http://schemas.microsoft.com/office/drawing/2014/main" id="{4ADBB82B-36C1-9FDC-2E0A-8168CE3FE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24" y="1513840"/>
            <a:ext cx="5295254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06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6AF4-825B-FBE3-9E3F-1F1BBB22B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Conclusion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26D0E-0EC6-942D-E969-DCECE3A2A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Key thoughts from today…</a:t>
            </a:r>
          </a:p>
          <a:p>
            <a:pPr marL="0" indent="0">
              <a:buNone/>
            </a:pPr>
            <a:endParaRPr lang="en-GB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6600" b="1" dirty="0">
                <a:latin typeface="Abadi" panose="020B0604020104020204" pitchFamily="34" charset="0"/>
              </a:rPr>
              <a:t>Q+A </a:t>
            </a:r>
          </a:p>
        </p:txBody>
      </p:sp>
      <p:pic>
        <p:nvPicPr>
          <p:cNvPr id="5" name="Picture 4" descr="A group of people standing next to a question mark&#10;&#10;Description automatically generated">
            <a:extLst>
              <a:ext uri="{FF2B5EF4-FFF2-40B4-BE49-F238E27FC236}">
                <a16:creationId xmlns:a16="http://schemas.microsoft.com/office/drawing/2014/main" id="{D4A752D7-790B-EDEB-3CFA-569A87A99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81" y="-534935"/>
            <a:ext cx="12019290" cy="686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7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E84F-1209-9FFC-F9F0-61DEB1FFA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85278"/>
            <a:ext cx="10515600" cy="1325563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Did you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34297-499B-A201-D5E7-34D8CFFB0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5" y="1825625"/>
            <a:ext cx="116109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The average household consumer debt in the UK has reached £7,854. Plus, they owe another £4,912 in student loans and £51,241 in mortgages.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That’s a whopping £64,007 in debt!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latin typeface="Abadi" panose="020B0604020104020204" pitchFamily="34" charset="0"/>
              </a:rPr>
              <a:t>How do you think you can avoid this?</a:t>
            </a:r>
          </a:p>
          <a:p>
            <a:pPr marL="0" indent="0">
              <a:buNone/>
            </a:pPr>
            <a:endParaRPr lang="en-GB" sz="2400" b="1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b="1" dirty="0">
                <a:latin typeface="Abadi" panose="020B0604020104020204" pitchFamily="34" charset="0"/>
              </a:rPr>
              <a:t>Is this unavoidable? </a:t>
            </a:r>
          </a:p>
        </p:txBody>
      </p:sp>
      <p:pic>
        <p:nvPicPr>
          <p:cNvPr id="6" name="Picture 5" descr="A picture containing diagram, illustration, design&#10;&#10;Description automatically generated">
            <a:extLst>
              <a:ext uri="{FF2B5EF4-FFF2-40B4-BE49-F238E27FC236}">
                <a16:creationId xmlns:a16="http://schemas.microsoft.com/office/drawing/2014/main" id="{64C38A88-1754-AD4B-F0E3-94A976BE6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28" y="2921620"/>
            <a:ext cx="4491121" cy="39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2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D563-3F28-A152-847B-9F115831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1- Payslips and Outgoings </a:t>
            </a:r>
          </a:p>
        </p:txBody>
      </p:sp>
      <p:pic>
        <p:nvPicPr>
          <p:cNvPr id="7" name="Picture 6" descr="A close-up of a pay advice card&#10;&#10;Description automatically generated with medium confidence">
            <a:extLst>
              <a:ext uri="{FF2B5EF4-FFF2-40B4-BE49-F238E27FC236}">
                <a16:creationId xmlns:a16="http://schemas.microsoft.com/office/drawing/2014/main" id="{F23C3C33-EA45-F995-A7CD-F276FDB98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24" y="1918540"/>
            <a:ext cx="5818989" cy="38800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6082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DF4E2-5D33-0D75-835A-B905FA9C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Tax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A166-9E42-E62C-06E8-5C8627606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How much tax do you pay? 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£12,570- personal allowance (tax-free) </a:t>
            </a: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£12,570- £50,270- 20% tax</a:t>
            </a:r>
          </a:p>
          <a:p>
            <a:pPr marL="0" indent="0">
              <a:buNone/>
            </a:pPr>
            <a:r>
              <a:rPr lang="en-GB" sz="2400" b="0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£50,271 and £150,000- 40% tax</a:t>
            </a:r>
          </a:p>
          <a:p>
            <a:pPr marL="0" indent="0">
              <a:buNone/>
            </a:pPr>
            <a:r>
              <a:rPr lang="en-GB" sz="2400" b="0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£150,000 + - 45% tax</a:t>
            </a:r>
          </a:p>
          <a:p>
            <a:pPr marL="0" indent="0">
              <a:buNone/>
            </a:pPr>
            <a:endParaRPr lang="en-GB" sz="2400" dirty="0">
              <a:solidFill>
                <a:srgbClr val="11111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b="0" i="0" dirty="0">
                <a:solidFill>
                  <a:srgbClr val="111111"/>
                </a:solidFill>
                <a:effectLst/>
                <a:latin typeface="Abadi" panose="020B0604020104020204" pitchFamily="34" charset="0"/>
              </a:rPr>
              <a:t>You also pay 12% National Insurance on your earnings. </a:t>
            </a:r>
            <a:endParaRPr lang="en-GB" sz="2400" dirty="0">
              <a:latin typeface="Abadi" panose="020B0604020104020204" pitchFamily="34" charset="0"/>
            </a:endParaRPr>
          </a:p>
        </p:txBody>
      </p:sp>
      <p:pic>
        <p:nvPicPr>
          <p:cNvPr id="5" name="Picture 4" descr="A person standing next to a paper with a pencil and calculator&#10;&#10;Description automatically generated with low confidence">
            <a:extLst>
              <a:ext uri="{FF2B5EF4-FFF2-40B4-BE49-F238E27FC236}">
                <a16:creationId xmlns:a16="http://schemas.microsoft.com/office/drawing/2014/main" id="{A2B0AFDA-0727-F798-0677-C12CD7DAE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63" y="89211"/>
            <a:ext cx="5472906" cy="473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1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D791-E270-6EF0-2E7C-DCCF3742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Saving and Budgeting</a:t>
            </a:r>
          </a:p>
        </p:txBody>
      </p:sp>
      <p:pic>
        <p:nvPicPr>
          <p:cNvPr id="5" name="Picture 4" descr="A person standing next to a clipboard with a checklist and coins&#10;&#10;Description automatically generated with medium confidence">
            <a:extLst>
              <a:ext uri="{FF2B5EF4-FFF2-40B4-BE49-F238E27FC236}">
                <a16:creationId xmlns:a16="http://schemas.microsoft.com/office/drawing/2014/main" id="{B3EE96C0-1E38-BF20-2D87-B128B1C1B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73" y="356839"/>
            <a:ext cx="6494730" cy="49957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AD73F-543C-F67B-015A-346914E99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653" y="1636054"/>
            <a:ext cx="10515600" cy="356041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GB" sz="7400" dirty="0">
                <a:latin typeface="Abadi" panose="020B0604020104020204" pitchFamily="34" charset="0"/>
              </a:rPr>
              <a:t>According to a survey by the Money Advice </a:t>
            </a:r>
          </a:p>
          <a:p>
            <a:pPr marL="0" indent="0">
              <a:buNone/>
            </a:pPr>
            <a:r>
              <a:rPr lang="en-GB" sz="7400" dirty="0">
                <a:latin typeface="Abadi" panose="020B0604020104020204" pitchFamily="34" charset="0"/>
              </a:rPr>
              <a:t>Service in 2020, only 41% of UK adults stick </a:t>
            </a:r>
          </a:p>
          <a:p>
            <a:pPr marL="0" indent="0">
              <a:buNone/>
            </a:pPr>
            <a:r>
              <a:rPr lang="en-GB" sz="7400" dirty="0">
                <a:latin typeface="Abadi" panose="020B0604020104020204" pitchFamily="34" charset="0"/>
              </a:rPr>
              <a:t>to a budget. </a:t>
            </a:r>
          </a:p>
          <a:p>
            <a:pPr marL="0" indent="0">
              <a:buNone/>
            </a:pPr>
            <a:endParaRPr lang="en-GB" sz="7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7400" dirty="0">
                <a:latin typeface="Abadi" panose="020B0604020104020204" pitchFamily="34" charset="0"/>
              </a:rPr>
              <a:t>Budgeting is an essential tool for managing </a:t>
            </a:r>
          </a:p>
          <a:p>
            <a:pPr marL="0" indent="0">
              <a:buNone/>
            </a:pPr>
            <a:r>
              <a:rPr lang="en-GB" sz="7400" dirty="0">
                <a:latin typeface="Abadi" panose="020B0604020104020204" pitchFamily="34" charset="0"/>
              </a:rPr>
              <a:t>your finances. What does it involve? </a:t>
            </a:r>
          </a:p>
          <a:p>
            <a:pPr>
              <a:buFontTx/>
              <a:buChar char="-"/>
            </a:pPr>
            <a:r>
              <a:rPr lang="en-GB" sz="7400" dirty="0">
                <a:latin typeface="Abadi" panose="020B0604020104020204" pitchFamily="34" charset="0"/>
              </a:rPr>
              <a:t>Income</a:t>
            </a:r>
          </a:p>
          <a:p>
            <a:pPr>
              <a:buFontTx/>
              <a:buChar char="-"/>
            </a:pPr>
            <a:r>
              <a:rPr lang="en-GB" sz="7400" dirty="0">
                <a:latin typeface="Abadi" panose="020B0604020104020204" pitchFamily="34" charset="0"/>
              </a:rPr>
              <a:t>Outgoings </a:t>
            </a:r>
          </a:p>
          <a:p>
            <a:pPr>
              <a:buFontTx/>
              <a:buChar char="-"/>
            </a:pPr>
            <a:r>
              <a:rPr lang="en-GB" sz="7400" dirty="0">
                <a:latin typeface="Abadi" panose="020B0604020104020204" pitchFamily="34" charset="0"/>
              </a:rPr>
              <a:t>What’s left?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D4856-F3B5-99A5-68BD-F4F580B9C1EF}"/>
              </a:ext>
            </a:extLst>
          </p:cNvPr>
          <p:cNvSpPr txBox="1"/>
          <p:nvPr/>
        </p:nvSpPr>
        <p:spPr>
          <a:xfrm>
            <a:off x="3023074" y="5267068"/>
            <a:ext cx="65150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dirty="0">
                <a:latin typeface="Abadi" panose="020B0604020104020204" pitchFamily="34" charset="0"/>
              </a:rPr>
              <a:t>A simple budget </a:t>
            </a:r>
            <a:r>
              <a:rPr lang="en-US" dirty="0">
                <a:latin typeface="Abadi" panose="020B0604020104020204" pitchFamily="34" charset="0"/>
              </a:rPr>
              <a:t>compares what you have coming in with what you have going out. This will help you </a:t>
            </a:r>
            <a:r>
              <a:rPr lang="en-GB" dirty="0">
                <a:latin typeface="Abadi" panose="020B0604020104020204" pitchFamily="34" charset="0"/>
              </a:rPr>
              <a:t>avoid overspending and ensure you have enough money to cover the necessities. </a:t>
            </a:r>
          </a:p>
        </p:txBody>
      </p:sp>
    </p:spTree>
    <p:extLst>
      <p:ext uri="{BB962C8B-B14F-4D97-AF65-F5344CB8AC3E}">
        <p14:creationId xmlns:p14="http://schemas.microsoft.com/office/powerpoint/2010/main" val="3200025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166B-1412-110A-B764-A07F6170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How many of you have savings?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4222C-0E3A-3E46-18EF-C8F0AD1C2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503" y="1624903"/>
            <a:ext cx="580792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Saving is equally important.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Scenario…</a:t>
            </a:r>
          </a:p>
          <a:p>
            <a:pPr marL="0" indent="0">
              <a:buNone/>
            </a:pPr>
            <a:endParaRPr lang="en-GB" sz="24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badi" panose="020B0604020104020204" pitchFamily="34" charset="0"/>
              </a:rPr>
              <a:t>In a situation where someone has budgeted but their car breaks down and costs £1,000,</a:t>
            </a:r>
            <a:r>
              <a:rPr lang="en-GB" sz="2400" dirty="0">
                <a:latin typeface="Abadi" panose="020B0604020104020204" pitchFamily="34" charset="0"/>
              </a:rPr>
              <a:t> where does the money come from? What are the options?</a:t>
            </a:r>
          </a:p>
          <a:p>
            <a:pPr marL="0" indent="0">
              <a:buNone/>
            </a:pPr>
            <a:r>
              <a:rPr lang="en-GB" sz="2400" dirty="0">
                <a:latin typeface="Abadi" panose="020B0604020104020204" pitchFamily="34" charset="0"/>
              </a:rPr>
              <a:t>E.g. credit card, bank loan, dad..</a:t>
            </a:r>
          </a:p>
        </p:txBody>
      </p:sp>
      <p:pic>
        <p:nvPicPr>
          <p:cNvPr id="7" name="Picture 6" descr="A hand putting a coin into a piggy bank&#10;&#10;Description automatically generated">
            <a:extLst>
              <a:ext uri="{FF2B5EF4-FFF2-40B4-BE49-F238E27FC236}">
                <a16:creationId xmlns:a16="http://schemas.microsoft.com/office/drawing/2014/main" id="{ABCF2979-DE76-747E-3B37-A9DC4262D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8" y="1315844"/>
            <a:ext cx="5871356" cy="483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33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764D-A62B-7969-9ED0-DE63E756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25" y="214883"/>
            <a:ext cx="10515600" cy="1325563"/>
          </a:xfrm>
        </p:spPr>
        <p:txBody>
          <a:bodyPr/>
          <a:lstStyle/>
          <a:p>
            <a:r>
              <a:rPr lang="en-GB" b="1" dirty="0">
                <a:latin typeface="Abadi" panose="020B0604020104020204" pitchFamily="34" charset="0"/>
              </a:rPr>
              <a:t>What might a budget look like?</a:t>
            </a:r>
          </a:p>
        </p:txBody>
      </p:sp>
      <p:pic>
        <p:nvPicPr>
          <p:cNvPr id="3076" name="Picture 4" descr="Home Budget Spreadsheet Uk in House Budget Template Uk — db-excel.com">
            <a:extLst>
              <a:ext uri="{FF2B5EF4-FFF2-40B4-BE49-F238E27FC236}">
                <a16:creationId xmlns:a16="http://schemas.microsoft.com/office/drawing/2014/main" id="{8D22A6CC-5126-8B51-14BE-00880379DE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4078" y="1530985"/>
            <a:ext cx="3925229" cy="50814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777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1774</Words>
  <Application>Microsoft Office PowerPoint</Application>
  <PresentationFormat>Widescreen</PresentationFormat>
  <Paragraphs>245</Paragraphs>
  <Slides>39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Abadi</vt:lpstr>
      <vt:lpstr>Arial</vt:lpstr>
      <vt:lpstr>Arial Black</vt:lpstr>
      <vt:lpstr>Calibri</vt:lpstr>
      <vt:lpstr>Josefin Sans</vt:lpstr>
      <vt:lpstr>Wingdings</vt:lpstr>
      <vt:lpstr>1_Office Theme</vt:lpstr>
      <vt:lpstr>Financial literacy </vt:lpstr>
      <vt:lpstr>Why is financial literacy important? </vt:lpstr>
      <vt:lpstr>PowerPoint Presentation</vt:lpstr>
      <vt:lpstr>Did you know?</vt:lpstr>
      <vt:lpstr>1- Payslips and Outgoings </vt:lpstr>
      <vt:lpstr>Tax </vt:lpstr>
      <vt:lpstr>Saving and Budgeting</vt:lpstr>
      <vt:lpstr>How many of you have savings? </vt:lpstr>
      <vt:lpstr>What might a budget look like?</vt:lpstr>
      <vt:lpstr>PowerPoint Presentation</vt:lpstr>
      <vt:lpstr>What are the benefits of budgeting and saving? </vt:lpstr>
      <vt:lpstr>Investing </vt:lpstr>
      <vt:lpstr>Types of investments</vt:lpstr>
      <vt:lpstr>What are the benefits of investing? </vt:lpstr>
      <vt:lpstr>Insurance </vt:lpstr>
      <vt:lpstr>PowerPoint Presentation</vt:lpstr>
      <vt:lpstr>Housing </vt:lpstr>
      <vt:lpstr>Freehold or Leasehold? </vt:lpstr>
      <vt:lpstr>Types of mortgage available </vt:lpstr>
      <vt:lpstr>How much can you borrow?</vt:lpstr>
      <vt:lpstr>Deposits </vt:lpstr>
      <vt:lpstr>Credit cards and Store cards </vt:lpstr>
      <vt:lpstr>Let’s look at both options  A) The store card</vt:lpstr>
      <vt:lpstr>B) No store card</vt:lpstr>
      <vt:lpstr>What is compound interest? </vt:lpstr>
      <vt:lpstr>Compound interest also applies to debt</vt:lpstr>
      <vt:lpstr>Other big financial decisions</vt:lpstr>
      <vt:lpstr>University</vt:lpstr>
      <vt:lpstr>University</vt:lpstr>
      <vt:lpstr>University</vt:lpstr>
      <vt:lpstr>University</vt:lpstr>
      <vt:lpstr>University</vt:lpstr>
      <vt:lpstr>University</vt:lpstr>
      <vt:lpstr>University</vt:lpstr>
      <vt:lpstr>University  Loan</vt:lpstr>
      <vt:lpstr>Loan interest rate</vt:lpstr>
      <vt:lpstr>When are you likely to have paid it off?  </vt:lpstr>
      <vt:lpstr>It can take up to 40 years!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Financial Literacy</dc:title>
  <dc:creator>Kirsty Crosby</dc:creator>
  <cp:lastModifiedBy>Grace Caldwell</cp:lastModifiedBy>
  <cp:revision>26</cp:revision>
  <dcterms:created xsi:type="dcterms:W3CDTF">2023-04-17T10:12:55Z</dcterms:created>
  <dcterms:modified xsi:type="dcterms:W3CDTF">2024-12-23T11:06:09Z</dcterms:modified>
</cp:coreProperties>
</file>